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31"/>
  </p:notesMasterIdLst>
  <p:handoutMasterIdLst>
    <p:handoutMasterId r:id="rId32"/>
  </p:handoutMasterIdLst>
  <p:sldIdLst>
    <p:sldId id="256" r:id="rId3"/>
    <p:sldId id="266" r:id="rId4"/>
    <p:sldId id="318" r:id="rId5"/>
    <p:sldId id="292" r:id="rId6"/>
    <p:sldId id="295" r:id="rId7"/>
    <p:sldId id="257" r:id="rId8"/>
    <p:sldId id="317" r:id="rId9"/>
    <p:sldId id="276" r:id="rId10"/>
    <p:sldId id="286" r:id="rId11"/>
    <p:sldId id="304" r:id="rId12"/>
    <p:sldId id="305" r:id="rId13"/>
    <p:sldId id="296" r:id="rId14"/>
    <p:sldId id="307" r:id="rId15"/>
    <p:sldId id="308" r:id="rId16"/>
    <p:sldId id="278" r:id="rId17"/>
    <p:sldId id="310" r:id="rId18"/>
    <p:sldId id="311" r:id="rId19"/>
    <p:sldId id="299" r:id="rId20"/>
    <p:sldId id="282" r:id="rId21"/>
    <p:sldId id="312" r:id="rId22"/>
    <p:sldId id="284" r:id="rId23"/>
    <p:sldId id="285" r:id="rId24"/>
    <p:sldId id="313" r:id="rId25"/>
    <p:sldId id="314" r:id="rId26"/>
    <p:sldId id="315" r:id="rId27"/>
    <p:sldId id="316" r:id="rId28"/>
    <p:sldId id="293" r:id="rId29"/>
    <p:sldId id="2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799" autoAdjust="0"/>
  </p:normalViewPr>
  <p:slideViewPr>
    <p:cSldViewPr snapToGrid="0">
      <p:cViewPr>
        <p:scale>
          <a:sx n="87" d="100"/>
          <a:sy n="87" d="100"/>
        </p:scale>
        <p:origin x="-1166"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1D07F6-4AED-044F-8D5B-7F9059527AEA}" type="datetimeFigureOut">
              <a:rPr lang="en-US" smtClean="0"/>
              <a:t>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B75FB9-A7C5-3448-B2BB-EADB37B92EC7}" type="slidenum">
              <a:rPr lang="en-US" smtClean="0"/>
              <a:t>‹#›</a:t>
            </a:fld>
            <a:endParaRPr lang="en-US"/>
          </a:p>
        </p:txBody>
      </p:sp>
    </p:spTree>
    <p:extLst>
      <p:ext uri="{BB962C8B-B14F-4D97-AF65-F5344CB8AC3E}">
        <p14:creationId xmlns:p14="http://schemas.microsoft.com/office/powerpoint/2010/main" val="1030619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9F255-5B29-4619-ABF7-E7AAD6C36657}" type="datetimeFigureOut">
              <a:rPr lang="en-US" smtClean="0"/>
              <a:t>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D5F04-FEE0-40CF-A294-F27CE6E8B87C}" type="slidenum">
              <a:rPr lang="en-US" smtClean="0"/>
              <a:t>‹#›</a:t>
            </a:fld>
            <a:endParaRPr lang="en-US"/>
          </a:p>
        </p:txBody>
      </p:sp>
    </p:spTree>
    <p:extLst>
      <p:ext uri="{BB962C8B-B14F-4D97-AF65-F5344CB8AC3E}">
        <p14:creationId xmlns:p14="http://schemas.microsoft.com/office/powerpoint/2010/main" val="15599052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a:t>
            </a:fld>
            <a:endParaRPr lang="en-US" dirty="0"/>
          </a:p>
        </p:txBody>
      </p:sp>
    </p:spTree>
    <p:extLst>
      <p:ext uri="{BB962C8B-B14F-4D97-AF65-F5344CB8AC3E}">
        <p14:creationId xmlns:p14="http://schemas.microsoft.com/office/powerpoint/2010/main" val="170194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14</a:t>
            </a:fld>
            <a:endParaRPr lang="en-US"/>
          </a:p>
        </p:txBody>
      </p:sp>
    </p:spTree>
    <p:extLst>
      <p:ext uri="{BB962C8B-B14F-4D97-AF65-F5344CB8AC3E}">
        <p14:creationId xmlns:p14="http://schemas.microsoft.com/office/powerpoint/2010/main" val="1117709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15</a:t>
            </a:fld>
            <a:endParaRPr lang="en-US"/>
          </a:p>
        </p:txBody>
      </p:sp>
    </p:spTree>
    <p:extLst>
      <p:ext uri="{BB962C8B-B14F-4D97-AF65-F5344CB8AC3E}">
        <p14:creationId xmlns:p14="http://schemas.microsoft.com/office/powerpoint/2010/main" val="3913231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16</a:t>
            </a:fld>
            <a:endParaRPr lang="en-US"/>
          </a:p>
        </p:txBody>
      </p:sp>
    </p:spTree>
    <p:extLst>
      <p:ext uri="{BB962C8B-B14F-4D97-AF65-F5344CB8AC3E}">
        <p14:creationId xmlns:p14="http://schemas.microsoft.com/office/powerpoint/2010/main" val="1544369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21</a:t>
            </a:fld>
            <a:endParaRPr lang="en-US"/>
          </a:p>
        </p:txBody>
      </p:sp>
    </p:spTree>
    <p:extLst>
      <p:ext uri="{BB962C8B-B14F-4D97-AF65-F5344CB8AC3E}">
        <p14:creationId xmlns:p14="http://schemas.microsoft.com/office/powerpoint/2010/main" val="3499906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22</a:t>
            </a:fld>
            <a:endParaRPr lang="en-US"/>
          </a:p>
        </p:txBody>
      </p:sp>
    </p:spTree>
    <p:extLst>
      <p:ext uri="{BB962C8B-B14F-4D97-AF65-F5344CB8AC3E}">
        <p14:creationId xmlns:p14="http://schemas.microsoft.com/office/powerpoint/2010/main" val="249745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a:t>
            </a:fld>
            <a:endParaRPr lang="en-US"/>
          </a:p>
        </p:txBody>
      </p:sp>
    </p:spTree>
    <p:extLst>
      <p:ext uri="{BB962C8B-B14F-4D97-AF65-F5344CB8AC3E}">
        <p14:creationId xmlns:p14="http://schemas.microsoft.com/office/powerpoint/2010/main" val="320735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6</a:t>
            </a:fld>
            <a:endParaRPr lang="en-US"/>
          </a:p>
        </p:txBody>
      </p:sp>
    </p:spTree>
    <p:extLst>
      <p:ext uri="{BB962C8B-B14F-4D97-AF65-F5344CB8AC3E}">
        <p14:creationId xmlns:p14="http://schemas.microsoft.com/office/powerpoint/2010/main" val="148552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7</a:t>
            </a:fld>
            <a:endParaRPr lang="en-US"/>
          </a:p>
        </p:txBody>
      </p:sp>
    </p:spTree>
    <p:extLst>
      <p:ext uri="{BB962C8B-B14F-4D97-AF65-F5344CB8AC3E}">
        <p14:creationId xmlns:p14="http://schemas.microsoft.com/office/powerpoint/2010/main" val="346061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8</a:t>
            </a:fld>
            <a:endParaRPr lang="en-US"/>
          </a:p>
        </p:txBody>
      </p:sp>
    </p:spTree>
    <p:extLst>
      <p:ext uri="{BB962C8B-B14F-4D97-AF65-F5344CB8AC3E}">
        <p14:creationId xmlns:p14="http://schemas.microsoft.com/office/powerpoint/2010/main" val="255100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9</a:t>
            </a:fld>
            <a:endParaRPr lang="en-US"/>
          </a:p>
        </p:txBody>
      </p:sp>
    </p:spTree>
    <p:extLst>
      <p:ext uri="{BB962C8B-B14F-4D97-AF65-F5344CB8AC3E}">
        <p14:creationId xmlns:p14="http://schemas.microsoft.com/office/powerpoint/2010/main" val="201465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10</a:t>
            </a:fld>
            <a:endParaRPr lang="en-US"/>
          </a:p>
        </p:txBody>
      </p:sp>
    </p:spTree>
    <p:extLst>
      <p:ext uri="{BB962C8B-B14F-4D97-AF65-F5344CB8AC3E}">
        <p14:creationId xmlns:p14="http://schemas.microsoft.com/office/powerpoint/2010/main" val="2603909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11</a:t>
            </a:fld>
            <a:endParaRPr lang="en-US"/>
          </a:p>
        </p:txBody>
      </p:sp>
    </p:spTree>
    <p:extLst>
      <p:ext uri="{BB962C8B-B14F-4D97-AF65-F5344CB8AC3E}">
        <p14:creationId xmlns:p14="http://schemas.microsoft.com/office/powerpoint/2010/main" val="12703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13</a:t>
            </a:fld>
            <a:endParaRPr lang="en-US"/>
          </a:p>
        </p:txBody>
      </p:sp>
    </p:spTree>
    <p:extLst>
      <p:ext uri="{BB962C8B-B14F-4D97-AF65-F5344CB8AC3E}">
        <p14:creationId xmlns:p14="http://schemas.microsoft.com/office/powerpoint/2010/main" val="4085965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0" name="Shape 30"/>
          <p:cNvSpPr>
            <a:spLocks noGrp="1"/>
          </p:cNvSpPr>
          <p:nvPr>
            <p:ph type="title"/>
          </p:nvPr>
        </p:nvSpPr>
        <p:spPr>
          <a:xfrm>
            <a:off x="776883" y="401836"/>
            <a:ext cx="7590235" cy="1660922"/>
          </a:xfrm>
          <a:prstGeom prst="rect">
            <a:avLst/>
          </a:prstGeom>
        </p:spPr>
        <p:txBody>
          <a:bodyPr/>
          <a:lstStyle/>
          <a:p>
            <a:r>
              <a:t>Title Text</a:t>
            </a:r>
          </a:p>
        </p:txBody>
      </p:sp>
      <p:sp>
        <p:nvSpPr>
          <p:cNvPr id="31" name="Shape 31"/>
          <p:cNvSpPr>
            <a:spLocks noGrp="1"/>
          </p:cNvSpPr>
          <p:nvPr>
            <p:ph type="body" idx="1"/>
          </p:nvPr>
        </p:nvSpPr>
        <p:spPr>
          <a:xfrm>
            <a:off x="776883" y="2125267"/>
            <a:ext cx="7590235" cy="4018359"/>
          </a:xfrm>
          <a:prstGeom prst="rect">
            <a:avLst/>
          </a:prstGeom>
        </p:spPr>
        <p:txBody>
          <a:bodyPr/>
          <a:lstStyle>
            <a:lvl1pPr marL="193631" indent="-193631" defTabSz="241093">
              <a:spcBef>
                <a:spcPts val="1477"/>
              </a:spcBef>
              <a:buBlip>
                <a:blip r:embed="rId2"/>
              </a:buBlip>
              <a:defRPr sz="2004"/>
            </a:lvl1pPr>
            <a:lvl2pPr marL="428027" indent="-193631" defTabSz="241093">
              <a:spcBef>
                <a:spcPts val="1477"/>
              </a:spcBef>
              <a:buBlip>
                <a:blip r:embed="rId2"/>
              </a:buBlip>
              <a:defRPr sz="2004"/>
            </a:lvl2pPr>
            <a:lvl3pPr marL="662423" indent="-193631" defTabSz="241093">
              <a:spcBef>
                <a:spcPts val="1477"/>
              </a:spcBef>
              <a:buBlip>
                <a:blip r:embed="rId2"/>
              </a:buBlip>
              <a:defRPr sz="2004"/>
            </a:lvl3pPr>
            <a:lvl4pPr marL="896819" indent="-193631" defTabSz="241093">
              <a:spcBef>
                <a:spcPts val="1477"/>
              </a:spcBef>
              <a:buBlip>
                <a:blip r:embed="rId2"/>
              </a:buBlip>
              <a:defRPr sz="2004"/>
            </a:lvl4pPr>
            <a:lvl5pPr marL="1131215" indent="-193631" defTabSz="241093">
              <a:spcBef>
                <a:spcPts val="1477"/>
              </a:spcBef>
              <a:buBlip>
                <a:blip r:embed="rId2"/>
              </a:buBlip>
              <a:defRPr sz="2004"/>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7850629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0D256BA-A8C4-3445-B968-A88FBD7EA424}" type="datetime1">
              <a:rPr lang="en-US" smtClean="0"/>
              <a:t>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16791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4E55F43-2467-9941-906A-7AF0EB1E9F04}" type="datetime1">
              <a:rPr lang="en-US" smtClean="0"/>
              <a:t>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72273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D0BA1FA-112E-CF44-AD8B-CFFA8F0230CD}" type="datetime1">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956418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04788C4-A600-C646-8C55-CB2949A100E7}" type="datetime1">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119041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5A0E0F8-15C2-D148-9B4F-12D4FEF0281C}"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054276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DAE8C4E-7A8E-0240-B8C6-D0B0DBE5C9C0}"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428114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9" name="Shape 39"/>
          <p:cNvSpPr>
            <a:spLocks noGrp="1"/>
          </p:cNvSpPr>
          <p:nvPr>
            <p:ph type="pic" sz="quarter" idx="13"/>
          </p:nvPr>
        </p:nvSpPr>
        <p:spPr>
          <a:xfrm>
            <a:off x="5331024" y="2125266"/>
            <a:ext cx="3036094" cy="4018361"/>
          </a:xfrm>
          <a:prstGeom prst="rect">
            <a:avLst/>
          </a:prstGeom>
        </p:spPr>
        <p:txBody>
          <a:bodyPr lIns="91439" tIns="45719" rIns="91439" bIns="45719" anchor="t">
            <a:noAutofit/>
          </a:bodyPr>
          <a:lstStyle/>
          <a:p>
            <a:endParaRPr/>
          </a:p>
        </p:txBody>
      </p:sp>
      <p:sp>
        <p:nvSpPr>
          <p:cNvPr id="40" name="Shape 40"/>
          <p:cNvSpPr>
            <a:spLocks noGrp="1"/>
          </p:cNvSpPr>
          <p:nvPr>
            <p:ph type="title"/>
          </p:nvPr>
        </p:nvSpPr>
        <p:spPr>
          <a:xfrm>
            <a:off x="776883" y="401836"/>
            <a:ext cx="7590235" cy="1660922"/>
          </a:xfrm>
          <a:prstGeom prst="rect">
            <a:avLst/>
          </a:prstGeom>
        </p:spPr>
        <p:txBody>
          <a:bodyPr/>
          <a:lstStyle/>
          <a:p>
            <a:r>
              <a:t>Title Text</a:t>
            </a:r>
          </a:p>
        </p:txBody>
      </p:sp>
      <p:sp>
        <p:nvSpPr>
          <p:cNvPr id="41" name="Shape 41"/>
          <p:cNvSpPr>
            <a:spLocks noGrp="1"/>
          </p:cNvSpPr>
          <p:nvPr>
            <p:ph type="body" sz="half" idx="1"/>
          </p:nvPr>
        </p:nvSpPr>
        <p:spPr>
          <a:xfrm>
            <a:off x="776883" y="2125267"/>
            <a:ext cx="3795117" cy="4018359"/>
          </a:xfrm>
          <a:prstGeom prst="rect">
            <a:avLst/>
          </a:prstGeom>
        </p:spPr>
        <p:txBody>
          <a:bodyPr/>
          <a:lstStyle>
            <a:lvl1pPr marL="193631" indent="-193631" defTabSz="241093">
              <a:spcBef>
                <a:spcPts val="1477"/>
              </a:spcBef>
              <a:buBlip>
                <a:blip r:embed="rId2"/>
              </a:buBlip>
              <a:defRPr sz="2004"/>
            </a:lvl1pPr>
            <a:lvl2pPr marL="428027" indent="-193631" defTabSz="241093">
              <a:spcBef>
                <a:spcPts val="1477"/>
              </a:spcBef>
              <a:buBlip>
                <a:blip r:embed="rId2"/>
              </a:buBlip>
              <a:defRPr sz="2004"/>
            </a:lvl2pPr>
            <a:lvl3pPr marL="662423" indent="-193631" defTabSz="241093">
              <a:spcBef>
                <a:spcPts val="1477"/>
              </a:spcBef>
              <a:buBlip>
                <a:blip r:embed="rId2"/>
              </a:buBlip>
              <a:defRPr sz="2004"/>
            </a:lvl3pPr>
            <a:lvl4pPr marL="896819" indent="-193631" defTabSz="241093">
              <a:spcBef>
                <a:spcPts val="1477"/>
              </a:spcBef>
              <a:buBlip>
                <a:blip r:embed="rId2"/>
              </a:buBlip>
              <a:defRPr sz="2004"/>
            </a:lvl4pPr>
            <a:lvl5pPr marL="1131215" indent="-193631" defTabSz="241093">
              <a:spcBef>
                <a:spcPts val="1477"/>
              </a:spcBef>
              <a:buBlip>
                <a:blip r:embed="rId2"/>
              </a:buBlip>
              <a:defRPr sz="2004"/>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4982516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57" name="Shape 57"/>
          <p:cNvSpPr>
            <a:spLocks noGrp="1"/>
          </p:cNvSpPr>
          <p:nvPr>
            <p:ph type="pic" sz="quarter" idx="13"/>
          </p:nvPr>
        </p:nvSpPr>
        <p:spPr>
          <a:xfrm>
            <a:off x="428626" y="440272"/>
            <a:ext cx="3170039" cy="2920010"/>
          </a:xfrm>
          <a:prstGeom prst="rect">
            <a:avLst/>
          </a:prstGeom>
        </p:spPr>
        <p:txBody>
          <a:bodyPr lIns="91439" tIns="45719" rIns="91439" bIns="45719" anchor="t">
            <a:noAutofit/>
          </a:bodyPr>
          <a:lstStyle/>
          <a:p>
            <a:endParaRPr/>
          </a:p>
        </p:txBody>
      </p:sp>
      <p:sp>
        <p:nvSpPr>
          <p:cNvPr id="58" name="Shape 58"/>
          <p:cNvSpPr>
            <a:spLocks noGrp="1"/>
          </p:cNvSpPr>
          <p:nvPr>
            <p:ph type="pic" idx="14"/>
          </p:nvPr>
        </p:nvSpPr>
        <p:spPr>
          <a:xfrm>
            <a:off x="3741540" y="444218"/>
            <a:ext cx="4947047" cy="5973962"/>
          </a:xfrm>
          <a:prstGeom prst="rect">
            <a:avLst/>
          </a:prstGeom>
        </p:spPr>
        <p:txBody>
          <a:bodyPr lIns="91439" tIns="45719" rIns="91439" bIns="45719" anchor="t">
            <a:noAutofit/>
          </a:bodyPr>
          <a:lstStyle/>
          <a:p>
            <a:endParaRPr/>
          </a:p>
        </p:txBody>
      </p:sp>
      <p:sp>
        <p:nvSpPr>
          <p:cNvPr id="59" name="Shape 59"/>
          <p:cNvSpPr>
            <a:spLocks noGrp="1"/>
          </p:cNvSpPr>
          <p:nvPr>
            <p:ph type="pic" sz="quarter" idx="15"/>
          </p:nvPr>
        </p:nvSpPr>
        <p:spPr>
          <a:xfrm>
            <a:off x="428626" y="3497720"/>
            <a:ext cx="3170039" cy="2911080"/>
          </a:xfrm>
          <a:prstGeom prst="rect">
            <a:avLst/>
          </a:prstGeom>
        </p:spPr>
        <p:txBody>
          <a:bodyPr lIns="91439" tIns="45719" rIns="91439" bIns="45719" anchor="t">
            <a:noAutofit/>
          </a:bodyPr>
          <a:lstStyle/>
          <a:p>
            <a:endParaRPr/>
          </a:p>
        </p:txBody>
      </p:sp>
      <p:sp>
        <p:nvSpPr>
          <p:cNvPr id="60" name="Shape 6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7119579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7" name="Shape 67"/>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1141179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F356A00-E4B4-C34C-B781-9D13003F3558}"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3079480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6B54625-6199-FA46-90D7-88420852BEC8}"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54333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64E17B1-4E86-FE42-9B14-2D76694F9BCF}"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750283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5B35718-FBA0-4B4F-8D51-A64D7A3E0A01}" type="datetime1">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87865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2B013E04-19BF-D449-A2DC-A7CA72C56A2D}" type="datetime1">
              <a:rPr lang="en-US" smtClean="0"/>
              <a:t>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346450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776883" y="660797"/>
            <a:ext cx="7590235" cy="553640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buBlip>
                <a:blip r:embed="rId7"/>
              </a:buBlip>
            </a:lvl1pPr>
            <a:lvl2pPr>
              <a:buBlip>
                <a:blip r:embed="rId7"/>
              </a:buBlip>
            </a:lvl2pPr>
            <a:lvl3pPr>
              <a:buBlip>
                <a:blip r:embed="rId7"/>
              </a:buBlip>
            </a:lvl3pPr>
            <a:lvl4pPr>
              <a:buBlip>
                <a:blip r:embed="rId7"/>
              </a:buBlip>
            </a:lvl4pPr>
            <a:lvl5pPr>
              <a:buBlip>
                <a:blip r:embed="rId7"/>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370013" y="1371600"/>
            <a:ext cx="7315201" cy="46513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4" name="Shape 4"/>
          <p:cNvSpPr>
            <a:spLocks noGrp="1"/>
          </p:cNvSpPr>
          <p:nvPr>
            <p:ph type="sldNum" sz="quarter" idx="2"/>
          </p:nvPr>
        </p:nvSpPr>
        <p:spPr>
          <a:xfrm>
            <a:off x="4442501" y="6590110"/>
            <a:ext cx="250069" cy="248658"/>
          </a:xfrm>
          <a:prstGeom prst="rect">
            <a:avLst/>
          </a:prstGeom>
          <a:ln w="12700">
            <a:miter lim="400000"/>
          </a:ln>
        </p:spPr>
        <p:txBody>
          <a:bodyPr wrap="none" lIns="50800" tIns="50800" rIns="50800" bIns="50800">
            <a:spAutoFit/>
          </a:bodyPr>
          <a:lstStyle>
            <a:lvl1pPr>
              <a:defRPr sz="949" b="1">
                <a:solidFill>
                  <a:srgbClr val="454428"/>
                </a:solidFill>
              </a:defRPr>
            </a:lvl1pPr>
          </a:lstStyle>
          <a:p>
            <a:pPr algn="ctr" defTabSz="308063" hangingPunct="0"/>
            <a:fld id="{86CB4B4D-7CA3-9044-876B-883B54F8677D}" type="slidenum">
              <a:rPr lang="en-US" kern="0" smtClean="0">
                <a:latin typeface="Didot"/>
                <a:sym typeface="Didot"/>
              </a:rPr>
              <a:pPr algn="ctr" defTabSz="308063" hangingPunct="0"/>
              <a:t>‹#›</a:t>
            </a:fld>
            <a:endParaRPr lang="en-US" kern="0">
              <a:latin typeface="Didot"/>
              <a:sym typeface="Didot"/>
            </a:endParaRPr>
          </a:p>
        </p:txBody>
      </p:sp>
    </p:spTree>
    <p:extLst>
      <p:ext uri="{BB962C8B-B14F-4D97-AF65-F5344CB8AC3E}">
        <p14:creationId xmlns:p14="http://schemas.microsoft.com/office/powerpoint/2010/main" val="38642960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Lst>
  <p:transition spd="med"/>
  <p:hf hdr="0" ftr="0" dt="0"/>
  <p:txStyles>
    <p:titleStyle>
      <a:lvl1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1pPr>
      <a:lvl2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2pPr>
      <a:lvl3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3pPr>
      <a:lvl4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4pPr>
      <a:lvl5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5pPr>
      <a:lvl6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6pPr>
      <a:lvl7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7pPr>
      <a:lvl8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8pPr>
      <a:lvl9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9pPr>
    </p:titleStyle>
    <p:bodyStyle>
      <a:lvl1pPr marL="234396" marR="0" indent="-234396" algn="l" defTabSz="308063" rtl="0" latinLnBrk="0">
        <a:lnSpc>
          <a:spcPct val="100000"/>
        </a:lnSpc>
        <a:spcBef>
          <a:spcPts val="1688"/>
        </a:spcBef>
        <a:spcAft>
          <a:spcPts val="0"/>
        </a:spcAft>
        <a:buClrTx/>
        <a:buSzPct val="50000"/>
        <a:buFontTx/>
        <a:buBlip>
          <a:blip r:embed="rId7"/>
        </a:buBlip>
        <a:tabLst/>
        <a:defRPr sz="2426" b="0" i="0" u="none" strike="noStrike" cap="none" spc="0" baseline="0">
          <a:ln>
            <a:noFill/>
          </a:ln>
          <a:solidFill>
            <a:srgbClr val="625B48"/>
          </a:solidFill>
          <a:uFillTx/>
          <a:latin typeface="Didot"/>
          <a:ea typeface="Didot"/>
          <a:cs typeface="Didot"/>
          <a:sym typeface="Didot"/>
        </a:defRPr>
      </a:lvl1pPr>
      <a:lvl2pPr marL="468792" marR="0" indent="-234396" algn="l" defTabSz="308063" rtl="0" latinLnBrk="0">
        <a:lnSpc>
          <a:spcPct val="100000"/>
        </a:lnSpc>
        <a:spcBef>
          <a:spcPts val="1688"/>
        </a:spcBef>
        <a:spcAft>
          <a:spcPts val="0"/>
        </a:spcAft>
        <a:buClrTx/>
        <a:buSzPct val="50000"/>
        <a:buFontTx/>
        <a:buBlip>
          <a:blip r:embed="rId7"/>
        </a:buBlip>
        <a:tabLst/>
        <a:defRPr sz="2426" b="0" i="0" u="none" strike="noStrike" cap="none" spc="0" baseline="0">
          <a:ln>
            <a:noFill/>
          </a:ln>
          <a:solidFill>
            <a:srgbClr val="625B48"/>
          </a:solidFill>
          <a:uFillTx/>
          <a:latin typeface="Didot"/>
          <a:ea typeface="Didot"/>
          <a:cs typeface="Didot"/>
          <a:sym typeface="Didot"/>
        </a:defRPr>
      </a:lvl2pPr>
      <a:lvl3pPr marL="703188" marR="0" indent="-234396" algn="l" defTabSz="308063" rtl="0" latinLnBrk="0">
        <a:lnSpc>
          <a:spcPct val="100000"/>
        </a:lnSpc>
        <a:spcBef>
          <a:spcPts val="1688"/>
        </a:spcBef>
        <a:spcAft>
          <a:spcPts val="0"/>
        </a:spcAft>
        <a:buClrTx/>
        <a:buSzPct val="50000"/>
        <a:buFontTx/>
        <a:buBlip>
          <a:blip r:embed="rId7"/>
        </a:buBlip>
        <a:tabLst/>
        <a:defRPr sz="2426" b="0" i="0" u="none" strike="noStrike" cap="none" spc="0" baseline="0">
          <a:ln>
            <a:noFill/>
          </a:ln>
          <a:solidFill>
            <a:srgbClr val="625B48"/>
          </a:solidFill>
          <a:uFillTx/>
          <a:latin typeface="Didot"/>
          <a:ea typeface="Didot"/>
          <a:cs typeface="Didot"/>
          <a:sym typeface="Didot"/>
        </a:defRPr>
      </a:lvl3pPr>
      <a:lvl4pPr marL="937584" marR="0" indent="-234396" algn="l" defTabSz="308063" rtl="0" latinLnBrk="0">
        <a:lnSpc>
          <a:spcPct val="100000"/>
        </a:lnSpc>
        <a:spcBef>
          <a:spcPts val="1688"/>
        </a:spcBef>
        <a:spcAft>
          <a:spcPts val="0"/>
        </a:spcAft>
        <a:buClrTx/>
        <a:buSzPct val="50000"/>
        <a:buFontTx/>
        <a:buBlip>
          <a:blip r:embed="rId7"/>
        </a:buBlip>
        <a:tabLst/>
        <a:defRPr sz="2426" b="0" i="0" u="none" strike="noStrike" cap="none" spc="0" baseline="0">
          <a:ln>
            <a:noFill/>
          </a:ln>
          <a:solidFill>
            <a:srgbClr val="625B48"/>
          </a:solidFill>
          <a:uFillTx/>
          <a:latin typeface="Didot"/>
          <a:ea typeface="Didot"/>
          <a:cs typeface="Didot"/>
          <a:sym typeface="Didot"/>
        </a:defRPr>
      </a:lvl4pPr>
      <a:lvl5pPr marL="1171980" marR="0" indent="-234396" algn="l" defTabSz="308063" rtl="0" latinLnBrk="0">
        <a:lnSpc>
          <a:spcPct val="100000"/>
        </a:lnSpc>
        <a:spcBef>
          <a:spcPts val="1688"/>
        </a:spcBef>
        <a:spcAft>
          <a:spcPts val="0"/>
        </a:spcAft>
        <a:buClrTx/>
        <a:buSzPct val="50000"/>
        <a:buFontTx/>
        <a:buBlip>
          <a:blip r:embed="rId7"/>
        </a:buBlip>
        <a:tabLst/>
        <a:defRPr sz="2426" b="0" i="0" u="none" strike="noStrike" cap="none" spc="0" baseline="0">
          <a:ln>
            <a:noFill/>
          </a:ln>
          <a:solidFill>
            <a:srgbClr val="625B48"/>
          </a:solidFill>
          <a:uFillTx/>
          <a:latin typeface="Didot"/>
          <a:ea typeface="Didot"/>
          <a:cs typeface="Didot"/>
          <a:sym typeface="Didot"/>
        </a:defRPr>
      </a:lvl5pPr>
      <a:lvl6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6pPr>
      <a:lvl7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7pPr>
      <a:lvl8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8pPr>
      <a:lvl9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9pPr>
    </p:bodyStyle>
    <p:otherStyle>
      <a:lvl1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1pPr>
      <a:lvl2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2pPr>
      <a:lvl3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3pPr>
      <a:lvl4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4pPr>
      <a:lvl5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5pPr>
      <a:lvl6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6pPr>
      <a:lvl7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7pPr>
      <a:lvl8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8pPr>
      <a:lvl9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762" y="6208682"/>
            <a:ext cx="443740" cy="365125"/>
          </a:xfrm>
          <a:prstGeom prst="rect">
            <a:avLst/>
          </a:prstGeom>
        </p:spPr>
        <p:txBody>
          <a:bodyPr vert="horz" lIns="91440" tIns="45720" rIns="91440" bIns="45720" rtlCol="0" anchor="ctr"/>
          <a:lstStyle>
            <a:lvl1pPr algn="r">
              <a:defRPr sz="1200">
                <a:solidFill>
                  <a:srgbClr val="FFFFFF"/>
                </a:solidFill>
              </a:defRPr>
            </a:lvl1pPr>
          </a:lstStyle>
          <a:p>
            <a:fld id="{D64212AE-C6D7-4DAE-B05A-60F3647E62E0}" type="slidenum">
              <a:rPr lang="en-US" smtClean="0"/>
              <a:pPr/>
              <a:t>‹#›</a:t>
            </a:fld>
            <a:endParaRPr lang="en-US"/>
          </a:p>
        </p:txBody>
      </p:sp>
    </p:spTree>
    <p:extLst>
      <p:ext uri="{BB962C8B-B14F-4D97-AF65-F5344CB8AC3E}">
        <p14:creationId xmlns:p14="http://schemas.microsoft.com/office/powerpoint/2010/main" val="19541166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Majlis Ansarullah</a:t>
            </a:r>
            <a:r>
              <a:rPr lang="en-US" b="1" dirty="0"/>
              <a:t/>
            </a:r>
            <a:br>
              <a:rPr lang="en-US" b="1" dirty="0"/>
            </a:br>
            <a:r>
              <a:rPr lang="en-US" b="1" dirty="0" smtClean="0"/>
              <a:t>Monthly Meeting</a:t>
            </a:r>
            <a:endParaRPr lang="en-US" b="1" dirty="0"/>
          </a:p>
        </p:txBody>
      </p:sp>
      <p:sp>
        <p:nvSpPr>
          <p:cNvPr id="3" name="Subtitle 2"/>
          <p:cNvSpPr>
            <a:spLocks noGrp="1"/>
          </p:cNvSpPr>
          <p:nvPr>
            <p:ph type="subTitle" idx="1"/>
          </p:nvPr>
        </p:nvSpPr>
        <p:spPr/>
        <p:txBody>
          <a:bodyPr/>
          <a:lstStyle/>
          <a:p>
            <a:r>
              <a:rPr lang="en-US" b="1" dirty="0" smtClean="0"/>
              <a:t>April 2017</a:t>
            </a:r>
            <a:endParaRPr lang="en-US" b="1" dirty="0"/>
          </a:p>
        </p:txBody>
      </p:sp>
      <p:sp>
        <p:nvSpPr>
          <p:cNvPr id="4" name="TextBox 3"/>
          <p:cNvSpPr txBox="1"/>
          <p:nvPr/>
        </p:nvSpPr>
        <p:spPr>
          <a:xfrm>
            <a:off x="3621975" y="5717310"/>
            <a:ext cx="5522026" cy="461665"/>
          </a:xfrm>
          <a:prstGeom prst="rect">
            <a:avLst/>
          </a:prstGeom>
          <a:noFill/>
        </p:spPr>
        <p:txBody>
          <a:bodyPr wrap="square" rtlCol="0">
            <a:spAutoFit/>
          </a:bodyPr>
          <a:lstStyle/>
          <a:p>
            <a:pPr algn="r"/>
            <a:r>
              <a:rPr lang="en-US" sz="1200" dirty="0" smtClean="0"/>
              <a:t>This slide deck contains images licensed for the purpose of this presentation only.  </a:t>
            </a:r>
          </a:p>
          <a:p>
            <a:pPr algn="r"/>
            <a:r>
              <a:rPr lang="en-US" sz="1200" dirty="0" smtClean="0"/>
              <a:t>No one is permitted to use the images for any other use, without prior permission.</a:t>
            </a:r>
            <a:endParaRPr lang="en-US" sz="1200" dirty="0"/>
          </a:p>
        </p:txBody>
      </p:sp>
      <p:sp>
        <p:nvSpPr>
          <p:cNvPr id="5" name="Slide Number Placeholder 4"/>
          <p:cNvSpPr>
            <a:spLocks noGrp="1"/>
          </p:cNvSpPr>
          <p:nvPr>
            <p:ph type="sldNum" sz="quarter" idx="12"/>
          </p:nvPr>
        </p:nvSpPr>
        <p:spPr/>
        <p:txBody>
          <a:bodyPr/>
          <a:lstStyle/>
          <a:p>
            <a:fld id="{D64212AE-C6D7-4DAE-B05A-60F3647E62E0}" type="slidenum">
              <a:rPr lang="en-US" smtClean="0"/>
              <a:t>1</a:t>
            </a:fld>
            <a:endParaRPr lang="en-US"/>
          </a:p>
        </p:txBody>
      </p:sp>
    </p:spTree>
    <p:extLst>
      <p:ext uri="{BB962C8B-B14F-4D97-AF65-F5344CB8AC3E}">
        <p14:creationId xmlns:p14="http://schemas.microsoft.com/office/powerpoint/2010/main" val="2773268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94938"/>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97867" y="325497"/>
            <a:ext cx="2915857" cy="769441"/>
          </a:xfrm>
          <a:prstGeom prst="rect">
            <a:avLst/>
          </a:prstGeom>
          <a:noFill/>
        </p:spPr>
        <p:txBody>
          <a:bodyPr wrap="none" rtlCol="0">
            <a:spAutoFit/>
          </a:bodyPr>
          <a:lstStyle/>
          <a:p>
            <a:r>
              <a:rPr lang="en-US" sz="4400" b="1" dirty="0" smtClean="0">
                <a:solidFill>
                  <a:schemeClr val="bg1"/>
                </a:solidFill>
              </a:rPr>
              <a:t>Discussion I</a:t>
            </a:r>
            <a:endParaRPr lang="en-US" sz="4400" b="1" dirty="0">
              <a:solidFill>
                <a:schemeClr val="bg1"/>
              </a:solidFill>
            </a:endParaRPr>
          </a:p>
        </p:txBody>
      </p:sp>
      <p:sp>
        <p:nvSpPr>
          <p:cNvPr id="8" name="TextBox 7"/>
          <p:cNvSpPr txBox="1"/>
          <p:nvPr/>
        </p:nvSpPr>
        <p:spPr>
          <a:xfrm>
            <a:off x="93849" y="1486852"/>
            <a:ext cx="4269732" cy="2677656"/>
          </a:xfrm>
          <a:prstGeom prst="rect">
            <a:avLst/>
          </a:prstGeom>
          <a:noFill/>
        </p:spPr>
        <p:txBody>
          <a:bodyPr wrap="square" rtlCol="0">
            <a:spAutoFit/>
          </a:bodyPr>
          <a:lstStyle/>
          <a:p>
            <a:pPr lvl="0"/>
            <a:r>
              <a:rPr lang="en-US" sz="2400" dirty="0"/>
              <a:t>The local missionary visits the masjid and again urges members to become active in </a:t>
            </a:r>
            <a:r>
              <a:rPr lang="en-US" sz="2400" dirty="0" err="1"/>
              <a:t>Tabligh</a:t>
            </a:r>
            <a:r>
              <a:rPr lang="en-US" sz="2400" dirty="0"/>
              <a:t>.  You self-reflect and you’re troubled by your own laziness towards </a:t>
            </a:r>
            <a:r>
              <a:rPr lang="en-US" sz="2400" dirty="0" err="1"/>
              <a:t>Salat</a:t>
            </a:r>
            <a:r>
              <a:rPr lang="en-US" sz="2400" dirty="0"/>
              <a:t> as well as lack of Islamic knowledge.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8257"/>
          <a:stretch/>
        </p:blipFill>
        <p:spPr>
          <a:xfrm>
            <a:off x="4663439" y="1486852"/>
            <a:ext cx="4336473" cy="4032799"/>
          </a:xfrm>
          <a:prstGeom prst="rect">
            <a:avLst/>
          </a:prstGeom>
        </p:spPr>
      </p:pic>
      <p:sp>
        <p:nvSpPr>
          <p:cNvPr id="2" name="Slide Number Placeholder 1"/>
          <p:cNvSpPr>
            <a:spLocks noGrp="1"/>
          </p:cNvSpPr>
          <p:nvPr>
            <p:ph type="sldNum" sz="quarter" idx="12"/>
          </p:nvPr>
        </p:nvSpPr>
        <p:spPr/>
        <p:txBody>
          <a:bodyPr/>
          <a:lstStyle/>
          <a:p>
            <a:fld id="{D64212AE-C6D7-4DAE-B05A-60F3647E62E0}" type="slidenum">
              <a:rPr lang="en-US" smtClean="0"/>
              <a:t>10</a:t>
            </a:fld>
            <a:endParaRPr lang="en-US"/>
          </a:p>
        </p:txBody>
      </p:sp>
    </p:spTree>
    <p:extLst>
      <p:ext uri="{BB962C8B-B14F-4D97-AF65-F5344CB8AC3E}">
        <p14:creationId xmlns:p14="http://schemas.microsoft.com/office/powerpoint/2010/main" val="3269390673"/>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TextBox 3"/>
          <p:cNvSpPr txBox="1"/>
          <p:nvPr/>
        </p:nvSpPr>
        <p:spPr>
          <a:xfrm>
            <a:off x="171498" y="1288234"/>
            <a:ext cx="8218420" cy="4893647"/>
          </a:xfrm>
          <a:prstGeom prst="rect">
            <a:avLst/>
          </a:prstGeom>
          <a:noFill/>
        </p:spPr>
        <p:txBody>
          <a:bodyPr wrap="square" rtlCol="0">
            <a:spAutoFit/>
          </a:bodyPr>
          <a:lstStyle/>
          <a:p>
            <a:pPr lvl="1"/>
            <a:r>
              <a:rPr lang="en-US" sz="2400" b="1" dirty="0" smtClean="0"/>
              <a:t>Option 1: </a:t>
            </a:r>
            <a:r>
              <a:rPr lang="en-US" sz="2400" dirty="0" smtClean="0"/>
              <a:t>This is a wake-up call for you.  Focus for the next month on not missing any </a:t>
            </a:r>
            <a:r>
              <a:rPr lang="en-US" sz="2400" dirty="0" err="1" smtClean="0"/>
              <a:t>salat</a:t>
            </a:r>
            <a:r>
              <a:rPr lang="en-US" sz="2400" dirty="0" smtClean="0"/>
              <a:t> and reading Holy Quran daily.</a:t>
            </a:r>
          </a:p>
          <a:p>
            <a:pPr lvl="1"/>
            <a:endParaRPr lang="en-US" sz="800" dirty="0"/>
          </a:p>
          <a:p>
            <a:pPr lvl="1"/>
            <a:r>
              <a:rPr lang="en-US" sz="2400" b="1" dirty="0"/>
              <a:t>Option </a:t>
            </a:r>
            <a:r>
              <a:rPr lang="en-US" sz="2400" b="1" dirty="0" smtClean="0"/>
              <a:t>2: </a:t>
            </a:r>
            <a:r>
              <a:rPr lang="en-US" sz="2400" dirty="0" smtClean="0"/>
              <a:t>Make an extra effort to be the best Ahmadi Muslim you can be.  Focus on letting your friends see it through your good behavior.  </a:t>
            </a:r>
          </a:p>
          <a:p>
            <a:pPr lvl="1"/>
            <a:endParaRPr lang="en-US" sz="800" dirty="0"/>
          </a:p>
          <a:p>
            <a:pPr lvl="1"/>
            <a:r>
              <a:rPr lang="en-US" sz="2400" b="1" dirty="0" smtClean="0"/>
              <a:t>Option 3: </a:t>
            </a:r>
            <a:r>
              <a:rPr lang="en-US" sz="2400" dirty="0" smtClean="0"/>
              <a:t>While you should always strive for righteousness, </a:t>
            </a:r>
            <a:r>
              <a:rPr lang="en-US" sz="2400" dirty="0" err="1" smtClean="0"/>
              <a:t>Tabligh</a:t>
            </a:r>
            <a:r>
              <a:rPr lang="en-US" sz="2400" dirty="0" smtClean="0"/>
              <a:t> needs to be a routine effort.  Make it a point each week to go out on the streets and spread the message of Islam </a:t>
            </a:r>
            <a:r>
              <a:rPr lang="en-US" sz="2400" dirty="0" err="1" smtClean="0"/>
              <a:t>Ahmadiyya</a:t>
            </a:r>
            <a:r>
              <a:rPr lang="en-US" sz="2400" dirty="0" smtClean="0"/>
              <a:t>.</a:t>
            </a:r>
          </a:p>
          <a:p>
            <a:pPr lvl="1"/>
            <a:endParaRPr lang="en-US" sz="800" dirty="0"/>
          </a:p>
          <a:p>
            <a:pPr lvl="1"/>
            <a:r>
              <a:rPr lang="en-US" sz="2400" b="1" dirty="0" smtClean="0"/>
              <a:t>Option 4: </a:t>
            </a:r>
            <a:r>
              <a:rPr lang="en-US" sz="2400" dirty="0" smtClean="0"/>
              <a:t>any other response</a:t>
            </a:r>
          </a:p>
          <a:p>
            <a:pPr lvl="1"/>
            <a:endParaRPr lang="en-US" sz="2400" dirty="0"/>
          </a:p>
        </p:txBody>
      </p:sp>
      <p:sp>
        <p:nvSpPr>
          <p:cNvPr id="6" name="Rectangle 5"/>
          <p:cNvSpPr/>
          <p:nvPr/>
        </p:nvSpPr>
        <p:spPr>
          <a:xfrm>
            <a:off x="4229989" y="455836"/>
            <a:ext cx="4065600" cy="461665"/>
          </a:xfrm>
          <a:prstGeom prst="rect">
            <a:avLst/>
          </a:prstGeom>
        </p:spPr>
        <p:txBody>
          <a:bodyPr wrap="none">
            <a:spAutoFit/>
          </a:bodyPr>
          <a:lstStyle/>
          <a:p>
            <a:pPr lvl="1"/>
            <a:r>
              <a:rPr lang="en-US" sz="2400" b="1" dirty="0" smtClean="0">
                <a:solidFill>
                  <a:schemeClr val="bg1"/>
                </a:solidFill>
              </a:rPr>
              <a:t>What’s the </a:t>
            </a:r>
            <a:r>
              <a:rPr lang="en-US" sz="2400" b="1" u="sng" dirty="0" smtClean="0">
                <a:solidFill>
                  <a:schemeClr val="bg1"/>
                </a:solidFill>
              </a:rPr>
              <a:t>best</a:t>
            </a:r>
            <a:r>
              <a:rPr lang="en-US" sz="2400" b="1" dirty="0" smtClean="0">
                <a:solidFill>
                  <a:schemeClr val="bg1"/>
                </a:solidFill>
              </a:rPr>
              <a:t> approach?</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11</a:t>
            </a:fld>
            <a:endParaRPr lang="en-US"/>
          </a:p>
        </p:txBody>
      </p:sp>
    </p:spTree>
    <p:extLst>
      <p:ext uri="{BB962C8B-B14F-4D97-AF65-F5344CB8AC3E}">
        <p14:creationId xmlns:p14="http://schemas.microsoft.com/office/powerpoint/2010/main" val="326043183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66632"/>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0000"/>
                </a:solidFill>
              </a:rPr>
              <a:t>The Promised Messiah (on whom be peace) stated: ‘God Almighty desires to draw all those who live in various habitations of the world, be it Europe or Asia, and who have virtuous nature, to the </a:t>
            </a:r>
            <a:r>
              <a:rPr lang="en-US" sz="3200" dirty="0" smtClean="0">
                <a:solidFill>
                  <a:srgbClr val="000000"/>
                </a:solidFill>
              </a:rPr>
              <a:t>unity </a:t>
            </a:r>
            <a:r>
              <a:rPr lang="en-US" sz="3200" dirty="0">
                <a:solidFill>
                  <a:srgbClr val="000000"/>
                </a:solidFill>
              </a:rPr>
              <a:t>of God and unite His servants under one Faith. This indeed is the purpose of God for which I have been sent to the world. You, too, therefore should pursue this end, but with kindness, moral probity and fervent prayers.</a:t>
            </a:r>
            <a:r>
              <a:rPr lang="en-US" sz="3200" dirty="0" smtClean="0">
                <a:solidFill>
                  <a:srgbClr val="000000"/>
                </a:solidFill>
              </a:rPr>
              <a:t>’</a:t>
            </a:r>
          </a:p>
          <a:p>
            <a:pPr algn="r"/>
            <a:r>
              <a:rPr lang="en-US" sz="3200" dirty="0" smtClean="0">
                <a:solidFill>
                  <a:srgbClr val="000000"/>
                </a:solidFill>
              </a:rPr>
              <a:t>(</a:t>
            </a:r>
            <a:r>
              <a:rPr lang="en-US" sz="3200" dirty="0">
                <a:solidFill>
                  <a:srgbClr val="000000"/>
                </a:solidFill>
              </a:rPr>
              <a:t>The Will, </a:t>
            </a:r>
            <a:r>
              <a:rPr lang="en-US" sz="3200" dirty="0" err="1">
                <a:solidFill>
                  <a:srgbClr val="000000"/>
                </a:solidFill>
              </a:rPr>
              <a:t>pp</a:t>
            </a:r>
            <a:r>
              <a:rPr lang="en-US" sz="3200" dirty="0">
                <a:solidFill>
                  <a:srgbClr val="000000"/>
                </a:solidFill>
              </a:rPr>
              <a:t> 8 </a:t>
            </a:r>
            <a:r>
              <a:rPr lang="en-US" sz="3200" dirty="0" smtClean="0">
                <a:solidFill>
                  <a:srgbClr val="000000"/>
                </a:solidFill>
              </a:rPr>
              <a:t>– </a:t>
            </a:r>
            <a:r>
              <a:rPr lang="en-US" sz="3200" dirty="0">
                <a:solidFill>
                  <a:srgbClr val="000000"/>
                </a:solidFill>
              </a:rPr>
              <a:t>9</a:t>
            </a:r>
            <a:r>
              <a:rPr lang="en-US" sz="3200" dirty="0" smtClean="0">
                <a:solidFill>
                  <a:srgbClr val="000000"/>
                </a:solidFill>
              </a:rPr>
              <a:t>)</a:t>
            </a:r>
            <a:endParaRPr lang="en-US" sz="3200" dirty="0">
              <a:solidFill>
                <a:srgbClr val="000000"/>
              </a:solidFill>
            </a:endParaRPr>
          </a:p>
        </p:txBody>
      </p:sp>
      <p:sp>
        <p:nvSpPr>
          <p:cNvPr id="5" name="TextBox 4"/>
          <p:cNvSpPr txBox="1"/>
          <p:nvPr/>
        </p:nvSpPr>
        <p:spPr>
          <a:xfrm>
            <a:off x="3469350" y="435042"/>
            <a:ext cx="552101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 the Promised </a:t>
            </a:r>
            <a:r>
              <a:rPr lang="en-US" sz="2400" b="1" dirty="0" err="1" smtClean="0">
                <a:solidFill>
                  <a:schemeClr val="bg1"/>
                </a:solidFill>
              </a:rPr>
              <a:t>Messian</a:t>
            </a:r>
            <a:r>
              <a:rPr lang="en-US" sz="2400" b="1" dirty="0" smtClean="0">
                <a:solidFill>
                  <a:schemeClr val="bg1"/>
                </a:solidFill>
              </a:rPr>
              <a:t> (as)</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12</a:t>
            </a:fld>
            <a:endParaRPr lang="en-US"/>
          </a:p>
        </p:txBody>
      </p:sp>
    </p:spTree>
    <p:extLst>
      <p:ext uri="{BB962C8B-B14F-4D97-AF65-F5344CB8AC3E}">
        <p14:creationId xmlns:p14="http://schemas.microsoft.com/office/powerpoint/2010/main" val="845820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22754"/>
            <a:ext cx="9144000" cy="5080865"/>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91030" y="317797"/>
            <a:ext cx="3066289" cy="769441"/>
          </a:xfrm>
          <a:prstGeom prst="rect">
            <a:avLst/>
          </a:prstGeom>
          <a:noFill/>
        </p:spPr>
        <p:txBody>
          <a:bodyPr wrap="none" rtlCol="0">
            <a:spAutoFit/>
          </a:bodyPr>
          <a:lstStyle/>
          <a:p>
            <a:r>
              <a:rPr lang="en-US" sz="4400" b="1" dirty="0" smtClean="0">
                <a:solidFill>
                  <a:schemeClr val="bg1"/>
                </a:solidFill>
              </a:rPr>
              <a:t>Discussion II</a:t>
            </a:r>
            <a:endParaRPr lang="en-US" sz="4400" b="1" dirty="0">
              <a:solidFill>
                <a:schemeClr val="bg1"/>
              </a:solidFill>
            </a:endParaRPr>
          </a:p>
        </p:txBody>
      </p:sp>
      <p:sp>
        <p:nvSpPr>
          <p:cNvPr id="6" name="TextBox 5"/>
          <p:cNvSpPr txBox="1"/>
          <p:nvPr/>
        </p:nvSpPr>
        <p:spPr>
          <a:xfrm>
            <a:off x="4230167" y="1151723"/>
            <a:ext cx="4769053" cy="4524315"/>
          </a:xfrm>
          <a:prstGeom prst="rect">
            <a:avLst/>
          </a:prstGeom>
          <a:noFill/>
        </p:spPr>
        <p:txBody>
          <a:bodyPr wrap="square" rtlCol="0">
            <a:spAutoFit/>
          </a:bodyPr>
          <a:lstStyle/>
          <a:p>
            <a:pPr lvl="0"/>
            <a:r>
              <a:rPr lang="en-US" sz="2400" dirty="0" smtClean="0"/>
              <a:t>You hold several positions within the </a:t>
            </a:r>
            <a:r>
              <a:rPr lang="en-US" sz="2400" dirty="0" err="1" smtClean="0"/>
              <a:t>Jama’at</a:t>
            </a:r>
            <a:r>
              <a:rPr lang="en-US" sz="2400" dirty="0" smtClean="0"/>
              <a:t> and auxiliaries.  You attend practically all </a:t>
            </a:r>
            <a:r>
              <a:rPr lang="en-US" sz="2400" dirty="0" err="1" smtClean="0"/>
              <a:t>Jama’at</a:t>
            </a:r>
            <a:r>
              <a:rPr lang="en-US" sz="2400" dirty="0" smtClean="0"/>
              <a:t> and </a:t>
            </a:r>
            <a:r>
              <a:rPr lang="en-US" sz="2400" dirty="0" err="1" smtClean="0"/>
              <a:t>Ansarullah</a:t>
            </a:r>
            <a:r>
              <a:rPr lang="en-US" sz="2400" dirty="0" smtClean="0"/>
              <a:t> events and are known for helping with anything to make sure the programs run successfully.  At home, you give time to your family and then turn to completing remaining </a:t>
            </a:r>
            <a:r>
              <a:rPr lang="en-US" sz="2400" dirty="0" err="1" smtClean="0"/>
              <a:t>Jama’at</a:t>
            </a:r>
            <a:r>
              <a:rPr lang="en-US" sz="2400" dirty="0" smtClean="0"/>
              <a:t> tasks.  Your </a:t>
            </a:r>
            <a:r>
              <a:rPr lang="en-US" sz="2400" dirty="0" err="1" smtClean="0"/>
              <a:t>Jama’at’s</a:t>
            </a:r>
            <a:r>
              <a:rPr lang="en-US" sz="2400" dirty="0" smtClean="0"/>
              <a:t> </a:t>
            </a:r>
            <a:r>
              <a:rPr lang="en-US" sz="2400" dirty="0" err="1" smtClean="0"/>
              <a:t>Tabligh</a:t>
            </a:r>
            <a:r>
              <a:rPr lang="en-US" sz="2400" dirty="0" smtClean="0"/>
              <a:t> Secretary is not very active, and thus, no </a:t>
            </a:r>
            <a:r>
              <a:rPr lang="en-US" sz="2400" dirty="0" err="1" smtClean="0"/>
              <a:t>Tabligh</a:t>
            </a:r>
            <a:r>
              <a:rPr lang="en-US" sz="2400" dirty="0" smtClean="0"/>
              <a:t> activities are taking place.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0909"/>
          <a:stretch/>
        </p:blipFill>
        <p:spPr>
          <a:xfrm>
            <a:off x="171796" y="1421475"/>
            <a:ext cx="3759973" cy="4081549"/>
          </a:xfrm>
          <a:prstGeom prst="rect">
            <a:avLst/>
          </a:prstGeom>
        </p:spPr>
      </p:pic>
      <p:sp>
        <p:nvSpPr>
          <p:cNvPr id="2" name="Slide Number Placeholder 1"/>
          <p:cNvSpPr>
            <a:spLocks noGrp="1"/>
          </p:cNvSpPr>
          <p:nvPr>
            <p:ph type="sldNum" sz="quarter" idx="12"/>
          </p:nvPr>
        </p:nvSpPr>
        <p:spPr/>
        <p:txBody>
          <a:bodyPr/>
          <a:lstStyle/>
          <a:p>
            <a:fld id="{D64212AE-C6D7-4DAE-B05A-60F3647E62E0}" type="slidenum">
              <a:rPr lang="en-US" smtClean="0"/>
              <a:t>13</a:t>
            </a:fld>
            <a:endParaRPr lang="en-US"/>
          </a:p>
        </p:txBody>
      </p:sp>
    </p:spTree>
    <p:extLst>
      <p:ext uri="{BB962C8B-B14F-4D97-AF65-F5344CB8AC3E}">
        <p14:creationId xmlns:p14="http://schemas.microsoft.com/office/powerpoint/2010/main" val="869920653"/>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18653"/>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Rectangle 3"/>
          <p:cNvSpPr/>
          <p:nvPr/>
        </p:nvSpPr>
        <p:spPr>
          <a:xfrm>
            <a:off x="4229989" y="455836"/>
            <a:ext cx="4065600" cy="461665"/>
          </a:xfrm>
          <a:prstGeom prst="rect">
            <a:avLst/>
          </a:prstGeom>
        </p:spPr>
        <p:txBody>
          <a:bodyPr wrap="none">
            <a:spAutoFit/>
          </a:bodyPr>
          <a:lstStyle/>
          <a:p>
            <a:pPr lvl="1"/>
            <a:r>
              <a:rPr lang="en-US" sz="2400" b="1" dirty="0" smtClean="0">
                <a:solidFill>
                  <a:schemeClr val="bg1"/>
                </a:solidFill>
              </a:rPr>
              <a:t>What’s the </a:t>
            </a:r>
            <a:r>
              <a:rPr lang="en-US" sz="2400" b="1" u="sng" dirty="0" smtClean="0">
                <a:solidFill>
                  <a:schemeClr val="bg1"/>
                </a:solidFill>
              </a:rPr>
              <a:t>best</a:t>
            </a:r>
            <a:r>
              <a:rPr lang="en-US" sz="2400" b="1" dirty="0" smtClean="0">
                <a:solidFill>
                  <a:schemeClr val="bg1"/>
                </a:solidFill>
              </a:rPr>
              <a:t> approach?</a:t>
            </a:r>
            <a:endParaRPr lang="en-US" sz="2400" b="1" dirty="0">
              <a:solidFill>
                <a:schemeClr val="bg1"/>
              </a:solidFill>
            </a:endParaRPr>
          </a:p>
        </p:txBody>
      </p:sp>
      <p:sp>
        <p:nvSpPr>
          <p:cNvPr id="6" name="TextBox 5"/>
          <p:cNvSpPr txBox="1"/>
          <p:nvPr/>
        </p:nvSpPr>
        <p:spPr>
          <a:xfrm>
            <a:off x="190817" y="1495266"/>
            <a:ext cx="8778991" cy="4154983"/>
          </a:xfrm>
          <a:prstGeom prst="rect">
            <a:avLst/>
          </a:prstGeom>
          <a:noFill/>
        </p:spPr>
        <p:txBody>
          <a:bodyPr wrap="square" rtlCol="0">
            <a:spAutoFit/>
          </a:bodyPr>
          <a:lstStyle/>
          <a:p>
            <a:pPr lvl="1"/>
            <a:r>
              <a:rPr lang="en-US" sz="2400" b="1" dirty="0" smtClean="0"/>
              <a:t>Option 1: </a:t>
            </a:r>
            <a:r>
              <a:rPr lang="en-US" sz="2400" dirty="0" smtClean="0"/>
              <a:t>Sacrifice evening time with your family and organize a </a:t>
            </a:r>
            <a:r>
              <a:rPr lang="en-US" sz="2400" dirty="0" err="1" smtClean="0"/>
              <a:t>Tabligh</a:t>
            </a:r>
            <a:r>
              <a:rPr lang="en-US" sz="2400" dirty="0" smtClean="0"/>
              <a:t> event at the masjid, as no one else is doing it.</a:t>
            </a:r>
          </a:p>
          <a:p>
            <a:pPr lvl="1"/>
            <a:endParaRPr lang="en-US" sz="2400" dirty="0"/>
          </a:p>
          <a:p>
            <a:pPr lvl="1"/>
            <a:r>
              <a:rPr lang="en-US" sz="2400" b="1" dirty="0"/>
              <a:t>Option </a:t>
            </a:r>
            <a:r>
              <a:rPr lang="en-US" sz="2400" b="1" dirty="0" smtClean="0"/>
              <a:t>2: </a:t>
            </a:r>
            <a:r>
              <a:rPr lang="en-US" sz="2400" dirty="0" smtClean="0"/>
              <a:t>Focus on serving your </a:t>
            </a:r>
            <a:r>
              <a:rPr lang="en-US" sz="2400" dirty="0" err="1" smtClean="0"/>
              <a:t>Jama’at</a:t>
            </a:r>
            <a:r>
              <a:rPr lang="en-US" sz="2400" dirty="0" smtClean="0"/>
              <a:t> and auxiliary responsibilities to the best of your abilities.</a:t>
            </a:r>
          </a:p>
          <a:p>
            <a:pPr lvl="1"/>
            <a:endParaRPr lang="en-US" sz="2400" dirty="0"/>
          </a:p>
          <a:p>
            <a:pPr lvl="1"/>
            <a:r>
              <a:rPr lang="en-US" sz="2400" b="1" dirty="0"/>
              <a:t>Option </a:t>
            </a:r>
            <a:r>
              <a:rPr lang="en-US" sz="2400" b="1" dirty="0" smtClean="0"/>
              <a:t>3: </a:t>
            </a:r>
            <a:r>
              <a:rPr lang="en-US" sz="2400" dirty="0"/>
              <a:t>Talk to your </a:t>
            </a:r>
            <a:r>
              <a:rPr lang="en-US" sz="2400" dirty="0" err="1"/>
              <a:t>Tabligh</a:t>
            </a:r>
            <a:r>
              <a:rPr lang="en-US" sz="2400" dirty="0"/>
              <a:t> secretary and offer your help to assist him in his </a:t>
            </a:r>
            <a:r>
              <a:rPr lang="en-US" sz="2400" dirty="0" smtClean="0"/>
              <a:t>work.</a:t>
            </a:r>
            <a:endParaRPr lang="en-US" sz="2400" dirty="0"/>
          </a:p>
          <a:p>
            <a:pPr lvl="1"/>
            <a:endParaRPr lang="en-US" sz="2400" dirty="0" smtClean="0"/>
          </a:p>
          <a:p>
            <a:pPr lvl="1"/>
            <a:r>
              <a:rPr lang="en-US" sz="2400" b="1" dirty="0"/>
              <a:t>Option 4</a:t>
            </a:r>
            <a:r>
              <a:rPr lang="en-US" sz="2400" b="1" dirty="0" smtClean="0"/>
              <a:t>: </a:t>
            </a:r>
            <a:r>
              <a:rPr lang="en-US" sz="2400" dirty="0" smtClean="0"/>
              <a:t>any other response.</a:t>
            </a:r>
            <a:endParaRPr lang="en-US" sz="2400" dirty="0"/>
          </a:p>
          <a:p>
            <a:pPr marL="0" lvl="1"/>
            <a:endParaRPr lang="en-US" sz="2400" dirty="0"/>
          </a:p>
        </p:txBody>
      </p:sp>
      <p:sp>
        <p:nvSpPr>
          <p:cNvPr id="2" name="Slide Number Placeholder 1"/>
          <p:cNvSpPr>
            <a:spLocks noGrp="1"/>
          </p:cNvSpPr>
          <p:nvPr>
            <p:ph type="sldNum" sz="quarter" idx="12"/>
          </p:nvPr>
        </p:nvSpPr>
        <p:spPr/>
        <p:txBody>
          <a:bodyPr/>
          <a:lstStyle/>
          <a:p>
            <a:fld id="{D64212AE-C6D7-4DAE-B05A-60F3647E62E0}" type="slidenum">
              <a:rPr lang="en-US" smtClean="0"/>
              <a:t>14</a:t>
            </a:fld>
            <a:endParaRPr lang="en-US"/>
          </a:p>
        </p:txBody>
      </p:sp>
    </p:spTree>
    <p:extLst>
      <p:ext uri="{BB962C8B-B14F-4D97-AF65-F5344CB8AC3E}">
        <p14:creationId xmlns:p14="http://schemas.microsoft.com/office/powerpoint/2010/main" val="958134913"/>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18653"/>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TextBox 6"/>
          <p:cNvSpPr txBox="1"/>
          <p:nvPr/>
        </p:nvSpPr>
        <p:spPr>
          <a:xfrm>
            <a:off x="3743112" y="401627"/>
            <a:ext cx="5215791"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a:t>
            </a:r>
            <a:r>
              <a:rPr lang="en-US" sz="2400" b="1" dirty="0">
                <a:solidFill>
                  <a:schemeClr val="bg1"/>
                </a:solidFill>
              </a:rPr>
              <a:t> </a:t>
            </a:r>
            <a:r>
              <a:rPr lang="en-US" sz="2400" b="1" dirty="0" err="1" smtClean="0">
                <a:solidFill>
                  <a:schemeClr val="bg1"/>
                </a:solidFill>
              </a:rPr>
              <a:t>Khalifatul</a:t>
            </a:r>
            <a:r>
              <a:rPr lang="en-US" sz="2400" b="1" dirty="0" smtClean="0">
                <a:solidFill>
                  <a:schemeClr val="bg1"/>
                </a:solidFill>
              </a:rPr>
              <a:t> </a:t>
            </a:r>
            <a:r>
              <a:rPr lang="en-US" sz="2400" b="1" dirty="0" err="1" smtClean="0">
                <a:solidFill>
                  <a:schemeClr val="bg1"/>
                </a:solidFill>
              </a:rPr>
              <a:t>Massih</a:t>
            </a:r>
            <a:r>
              <a:rPr lang="en-US" sz="2400" b="1" dirty="0" smtClean="0">
                <a:solidFill>
                  <a:schemeClr val="bg1"/>
                </a:solidFill>
              </a:rPr>
              <a:t> IV (</a:t>
            </a:r>
            <a:r>
              <a:rPr lang="en-US" sz="2400" b="1" dirty="0" err="1" smtClean="0">
                <a:solidFill>
                  <a:schemeClr val="bg1"/>
                </a:solidFill>
              </a:rPr>
              <a:t>ra</a:t>
            </a:r>
            <a:r>
              <a:rPr lang="en-US" sz="2400" b="1" dirty="0" smtClean="0">
                <a:solidFill>
                  <a:schemeClr val="bg1"/>
                </a:solidFill>
              </a:rPr>
              <a:t>)</a:t>
            </a:r>
            <a:endParaRPr lang="en-US" sz="2400" b="1" dirty="0">
              <a:solidFill>
                <a:schemeClr val="bg1"/>
              </a:solidFill>
            </a:endParaRPr>
          </a:p>
        </p:txBody>
      </p:sp>
      <p:sp>
        <p:nvSpPr>
          <p:cNvPr id="2" name="Rectangle 1"/>
          <p:cNvSpPr/>
          <p:nvPr/>
        </p:nvSpPr>
        <p:spPr>
          <a:xfrm>
            <a:off x="0" y="1173269"/>
            <a:ext cx="9144000" cy="4893647"/>
          </a:xfrm>
          <a:prstGeom prst="rect">
            <a:avLst/>
          </a:prstGeom>
        </p:spPr>
        <p:txBody>
          <a:bodyPr wrap="square">
            <a:spAutoFit/>
          </a:bodyPr>
          <a:lstStyle/>
          <a:p>
            <a:r>
              <a:rPr lang="en-US" sz="2000" dirty="0" err="1"/>
              <a:t>Hadhrat</a:t>
            </a:r>
            <a:r>
              <a:rPr lang="en-US" sz="2000" dirty="0"/>
              <a:t> </a:t>
            </a:r>
            <a:r>
              <a:rPr lang="en-US" sz="2000" dirty="0" err="1"/>
              <a:t>Khalifatul</a:t>
            </a:r>
            <a:r>
              <a:rPr lang="en-US" sz="2000" dirty="0"/>
              <a:t> </a:t>
            </a:r>
            <a:r>
              <a:rPr lang="en-US" sz="2000" dirty="0" err="1"/>
              <a:t>Masih</a:t>
            </a:r>
            <a:r>
              <a:rPr lang="en-US" sz="2000" dirty="0"/>
              <a:t> IV </a:t>
            </a:r>
            <a:r>
              <a:rPr lang="en-US" sz="2000" dirty="0" err="1"/>
              <a:t>r.a.</a:t>
            </a:r>
            <a:r>
              <a:rPr lang="en-US" sz="2000" dirty="0"/>
              <a:t> in a Friday Sermon dated 4th March 1983 said, </a:t>
            </a:r>
            <a:endParaRPr lang="en-US" sz="2000" dirty="0" smtClean="0"/>
          </a:p>
          <a:p>
            <a:endParaRPr lang="en-US" sz="600" dirty="0"/>
          </a:p>
          <a:p>
            <a:r>
              <a:rPr lang="en-US" sz="2200" dirty="0" smtClean="0"/>
              <a:t>“</a:t>
            </a:r>
            <a:r>
              <a:rPr lang="en-US" sz="2200" dirty="0"/>
              <a:t>I am repeatedly calling you to become a </a:t>
            </a:r>
            <a:r>
              <a:rPr lang="en-US" sz="2200" dirty="0" err="1"/>
              <a:t>Dā‘ī</a:t>
            </a:r>
            <a:r>
              <a:rPr lang="en-US" sz="2200" dirty="0"/>
              <a:t> </a:t>
            </a:r>
            <a:r>
              <a:rPr lang="en-US" sz="2200" dirty="0" err="1"/>
              <a:t>ilallāh</a:t>
            </a:r>
            <a:r>
              <a:rPr lang="en-US" sz="2200" dirty="0"/>
              <a:t> and call the world towards salvation and call them to Lord of the worlds. Otherwise the destiny of the people will go in the hands of godless people, and there will be no doubt about their doom. Therefore, every </a:t>
            </a:r>
            <a:r>
              <a:rPr lang="en-US" sz="2200" dirty="0" err="1"/>
              <a:t>Ahmadī</a:t>
            </a:r>
            <a:r>
              <a:rPr lang="en-US" sz="2200" dirty="0"/>
              <a:t> without exception must become </a:t>
            </a:r>
            <a:r>
              <a:rPr lang="en-US" sz="2200" dirty="0" err="1"/>
              <a:t>Dā‘ī</a:t>
            </a:r>
            <a:r>
              <a:rPr lang="en-US" sz="2200" dirty="0"/>
              <a:t> </a:t>
            </a:r>
            <a:r>
              <a:rPr lang="en-US" sz="2200" dirty="0" err="1"/>
              <a:t>ilallāh</a:t>
            </a:r>
            <a:r>
              <a:rPr lang="en-US" sz="2200" dirty="0"/>
              <a:t>. The time is gone when the task was entrusted to only a few </a:t>
            </a:r>
            <a:r>
              <a:rPr lang="en-US" sz="2200" dirty="0" err="1"/>
              <a:t>Dā‘īn</a:t>
            </a:r>
            <a:r>
              <a:rPr lang="en-US" sz="2200" dirty="0"/>
              <a:t> </a:t>
            </a:r>
            <a:r>
              <a:rPr lang="en-US" sz="2200" dirty="0" err="1"/>
              <a:t>ilallāh</a:t>
            </a:r>
            <a:r>
              <a:rPr lang="en-US" sz="2200" dirty="0"/>
              <a:t>. Now is the time when even the children will have to become preachers and old people will have to become </a:t>
            </a:r>
            <a:r>
              <a:rPr lang="en-US" sz="2200" dirty="0" err="1"/>
              <a:t>Dā‘īn</a:t>
            </a:r>
            <a:r>
              <a:rPr lang="en-US" sz="2200" dirty="0"/>
              <a:t>. Even people who are sick and confined to bed will have to become </a:t>
            </a:r>
            <a:r>
              <a:rPr lang="en-US" sz="2200" dirty="0" err="1"/>
              <a:t>muballighīn</a:t>
            </a:r>
            <a:r>
              <a:rPr lang="en-US" sz="2200" dirty="0"/>
              <a:t>. Such people can at least help in this jihad with prayers. They can cry before God, day and night saying that O Lord! Due to sickness, we are weak and cannot go out. Therefore, we pray unto you to transform the hearts of the people and we realize our responsibilities. If we start our work with this determination, I am sure that by the grace of God, the destruction of the world will be staved off.”</a:t>
            </a:r>
          </a:p>
        </p:txBody>
      </p:sp>
      <p:sp>
        <p:nvSpPr>
          <p:cNvPr id="3" name="Slide Number Placeholder 2"/>
          <p:cNvSpPr>
            <a:spLocks noGrp="1"/>
          </p:cNvSpPr>
          <p:nvPr>
            <p:ph type="sldNum" sz="quarter" idx="12"/>
          </p:nvPr>
        </p:nvSpPr>
        <p:spPr/>
        <p:txBody>
          <a:bodyPr/>
          <a:lstStyle/>
          <a:p>
            <a:fld id="{D64212AE-C6D7-4DAE-B05A-60F3647E62E0}" type="slidenum">
              <a:rPr lang="en-US" smtClean="0"/>
              <a:t>15</a:t>
            </a:fld>
            <a:endParaRPr lang="en-US"/>
          </a:p>
        </p:txBody>
      </p:sp>
    </p:spTree>
    <p:extLst>
      <p:ext uri="{BB962C8B-B14F-4D97-AF65-F5344CB8AC3E}">
        <p14:creationId xmlns:p14="http://schemas.microsoft.com/office/powerpoint/2010/main" val="311128950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92160"/>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76090" y="313791"/>
            <a:ext cx="3216721" cy="769441"/>
          </a:xfrm>
          <a:prstGeom prst="rect">
            <a:avLst/>
          </a:prstGeom>
          <a:noFill/>
        </p:spPr>
        <p:txBody>
          <a:bodyPr wrap="none" rtlCol="0">
            <a:spAutoFit/>
          </a:bodyPr>
          <a:lstStyle/>
          <a:p>
            <a:r>
              <a:rPr lang="en-US" sz="4400" b="1" dirty="0" smtClean="0">
                <a:solidFill>
                  <a:schemeClr val="bg1"/>
                </a:solidFill>
              </a:rPr>
              <a:t>Discussion III</a:t>
            </a:r>
            <a:endParaRPr lang="en-US" sz="4400" b="1" dirty="0">
              <a:solidFill>
                <a:schemeClr val="bg1"/>
              </a:solidFill>
            </a:endParaRPr>
          </a:p>
        </p:txBody>
      </p:sp>
      <p:sp>
        <p:nvSpPr>
          <p:cNvPr id="7" name="TextBox 6"/>
          <p:cNvSpPr txBox="1"/>
          <p:nvPr/>
        </p:nvSpPr>
        <p:spPr>
          <a:xfrm>
            <a:off x="97762" y="1486400"/>
            <a:ext cx="4684936" cy="4154984"/>
          </a:xfrm>
          <a:prstGeom prst="rect">
            <a:avLst/>
          </a:prstGeom>
          <a:noFill/>
        </p:spPr>
        <p:txBody>
          <a:bodyPr wrap="square" rtlCol="0">
            <a:spAutoFit/>
          </a:bodyPr>
          <a:lstStyle/>
          <a:p>
            <a:pPr lvl="0"/>
            <a:r>
              <a:rPr lang="en-US" sz="2400" dirty="0" smtClean="0"/>
              <a:t>You are engaged in a conversation </a:t>
            </a:r>
            <a:r>
              <a:rPr lang="en-US" sz="2400" dirty="0"/>
              <a:t>with a non-Ahmadi </a:t>
            </a:r>
            <a:r>
              <a:rPr lang="en-US" sz="2400" dirty="0" smtClean="0"/>
              <a:t>Imam </a:t>
            </a:r>
            <a:r>
              <a:rPr lang="en-US" sz="2400" dirty="0"/>
              <a:t>at a </a:t>
            </a:r>
            <a:r>
              <a:rPr lang="en-US" sz="2400" dirty="0" err="1"/>
              <a:t>Tabligh</a:t>
            </a:r>
            <a:r>
              <a:rPr lang="en-US" sz="2400" dirty="0"/>
              <a:t> </a:t>
            </a:r>
            <a:r>
              <a:rPr lang="en-US" sz="2400" dirty="0" smtClean="0"/>
              <a:t>stall regarding the meaning of </a:t>
            </a:r>
            <a:r>
              <a:rPr lang="en-US" sz="2400" i="1" dirty="0" err="1" smtClean="0"/>
              <a:t>Khatamun</a:t>
            </a:r>
            <a:r>
              <a:rPr lang="en-US" sz="2400" i="1" dirty="0" smtClean="0"/>
              <a:t> </a:t>
            </a:r>
            <a:r>
              <a:rPr lang="en-US" sz="2400" i="1" dirty="0" err="1" smtClean="0"/>
              <a:t>Nabiyeen</a:t>
            </a:r>
            <a:r>
              <a:rPr lang="en-US" sz="2400" dirty="0" smtClean="0"/>
              <a:t>. As the discussion gets more intense, the non-Ahmadi imam makes a disgusting remark about how the Promised Messiah (as) passed away.  The people that are accompanying the imam start laughing and the rest of the public is watching.  </a:t>
            </a:r>
            <a:endParaRPr lang="en-US" sz="2400" dirty="0"/>
          </a:p>
        </p:txBody>
      </p:sp>
      <p:sp>
        <p:nvSpPr>
          <p:cNvPr id="3" name="Slide Number Placeholder 2"/>
          <p:cNvSpPr>
            <a:spLocks noGrp="1"/>
          </p:cNvSpPr>
          <p:nvPr>
            <p:ph type="sldNum" sz="quarter" idx="12"/>
          </p:nvPr>
        </p:nvSpPr>
        <p:spPr/>
        <p:txBody>
          <a:bodyPr/>
          <a:lstStyle/>
          <a:p>
            <a:fld id="{D64212AE-C6D7-4DAE-B05A-60F3647E62E0}" type="slidenum">
              <a:rPr lang="en-US" smtClean="0"/>
              <a:t>16</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2698" y="1661159"/>
            <a:ext cx="4268564" cy="3201423"/>
          </a:xfrm>
          <a:prstGeom prst="rect">
            <a:avLst/>
          </a:prstGeom>
        </p:spPr>
      </p:pic>
    </p:spTree>
    <p:extLst>
      <p:ext uri="{BB962C8B-B14F-4D97-AF65-F5344CB8AC3E}">
        <p14:creationId xmlns:p14="http://schemas.microsoft.com/office/powerpoint/2010/main" val="458899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78908"/>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0" y="1519543"/>
            <a:ext cx="8989255" cy="3785652"/>
          </a:xfrm>
          <a:prstGeom prst="rect">
            <a:avLst/>
          </a:prstGeom>
          <a:noFill/>
        </p:spPr>
        <p:txBody>
          <a:bodyPr wrap="square" rtlCol="0">
            <a:spAutoFit/>
          </a:bodyPr>
          <a:lstStyle/>
          <a:p>
            <a:pPr lvl="1"/>
            <a:r>
              <a:rPr lang="en-US" sz="2400" b="1" dirty="0" smtClean="0"/>
              <a:t>Option 1: </a:t>
            </a:r>
            <a:r>
              <a:rPr lang="en-US" sz="2400" dirty="0" smtClean="0"/>
              <a:t>Shout to the non-Ahmadi Imam with something like, “That’s how you’re going to die one day!” and tell the other onlookers how indecent this imam is.</a:t>
            </a:r>
            <a:endParaRPr lang="en-US" sz="2400" dirty="0"/>
          </a:p>
          <a:p>
            <a:pPr lvl="1"/>
            <a:endParaRPr lang="en-US" sz="2400" dirty="0"/>
          </a:p>
          <a:p>
            <a:pPr lvl="1"/>
            <a:r>
              <a:rPr lang="en-US" sz="2400" b="1" dirty="0" smtClean="0"/>
              <a:t>Option 2: </a:t>
            </a:r>
            <a:r>
              <a:rPr lang="en-US" sz="2400" dirty="0" smtClean="0"/>
              <a:t>Call the police and tell them you are being harassed.</a:t>
            </a:r>
          </a:p>
          <a:p>
            <a:pPr lvl="1"/>
            <a:endParaRPr lang="en-US" sz="2400" dirty="0"/>
          </a:p>
          <a:p>
            <a:pPr lvl="1"/>
            <a:r>
              <a:rPr lang="en-US" sz="2400" b="1" dirty="0" smtClean="0"/>
              <a:t>Option 3: </a:t>
            </a:r>
            <a:r>
              <a:rPr lang="en-US" sz="2400" dirty="0" smtClean="0"/>
              <a:t>Ignore the Imam completely and move on to the person at the stall.</a:t>
            </a:r>
          </a:p>
          <a:p>
            <a:pPr lvl="1"/>
            <a:endParaRPr lang="en-US" sz="2400" dirty="0"/>
          </a:p>
          <a:p>
            <a:pPr lvl="1"/>
            <a:r>
              <a:rPr lang="en-US" sz="2400" b="1" dirty="0" smtClean="0"/>
              <a:t>Option 4: </a:t>
            </a:r>
            <a:r>
              <a:rPr lang="en-US" sz="2400" dirty="0" smtClean="0"/>
              <a:t>Another option?</a:t>
            </a:r>
            <a:endParaRPr lang="en-US" sz="2400" dirty="0"/>
          </a:p>
        </p:txBody>
      </p:sp>
      <p:sp>
        <p:nvSpPr>
          <p:cNvPr id="7" name="Rectangle 6"/>
          <p:cNvSpPr/>
          <p:nvPr/>
        </p:nvSpPr>
        <p:spPr>
          <a:xfrm>
            <a:off x="4229989" y="455836"/>
            <a:ext cx="4065600" cy="461665"/>
          </a:xfrm>
          <a:prstGeom prst="rect">
            <a:avLst/>
          </a:prstGeom>
        </p:spPr>
        <p:txBody>
          <a:bodyPr wrap="none">
            <a:spAutoFit/>
          </a:bodyPr>
          <a:lstStyle/>
          <a:p>
            <a:pPr lvl="1"/>
            <a:r>
              <a:rPr lang="en-US" sz="2400" b="1" dirty="0" smtClean="0">
                <a:solidFill>
                  <a:schemeClr val="bg1"/>
                </a:solidFill>
              </a:rPr>
              <a:t>What’s the </a:t>
            </a:r>
            <a:r>
              <a:rPr lang="en-US" sz="2400" b="1" u="sng" dirty="0" smtClean="0">
                <a:solidFill>
                  <a:schemeClr val="bg1"/>
                </a:solidFill>
              </a:rPr>
              <a:t>best</a:t>
            </a:r>
            <a:r>
              <a:rPr lang="en-US" sz="2400" b="1" dirty="0" smtClean="0">
                <a:solidFill>
                  <a:schemeClr val="bg1"/>
                </a:solidFill>
              </a:rPr>
              <a:t> approach?</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17</a:t>
            </a:fld>
            <a:endParaRPr lang="en-US"/>
          </a:p>
        </p:txBody>
      </p:sp>
    </p:spTree>
    <p:extLst>
      <p:ext uri="{BB962C8B-B14F-4D97-AF65-F5344CB8AC3E}">
        <p14:creationId xmlns:p14="http://schemas.microsoft.com/office/powerpoint/2010/main" val="3092727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78908"/>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506012" y="1248470"/>
            <a:ext cx="8176261" cy="4708981"/>
          </a:xfrm>
          <a:prstGeom prst="rect">
            <a:avLst/>
          </a:prstGeom>
        </p:spPr>
        <p:txBody>
          <a:bodyPr wrap="square">
            <a:spAutoFit/>
          </a:bodyPr>
          <a:lstStyle/>
          <a:p>
            <a:r>
              <a:rPr lang="en-US" sz="2000" dirty="0" err="1"/>
              <a:t>Hadhrat</a:t>
            </a:r>
            <a:r>
              <a:rPr lang="en-US" sz="2000" dirty="0"/>
              <a:t> </a:t>
            </a:r>
            <a:r>
              <a:rPr lang="en-US" sz="2000" dirty="0" err="1"/>
              <a:t>Khalifatul</a:t>
            </a:r>
            <a:r>
              <a:rPr lang="en-US" sz="2000" dirty="0"/>
              <a:t> </a:t>
            </a:r>
            <a:r>
              <a:rPr lang="en-US" sz="2000" dirty="0" err="1"/>
              <a:t>Masih</a:t>
            </a:r>
            <a:r>
              <a:rPr lang="en-US" sz="2000" dirty="0"/>
              <a:t> IV </a:t>
            </a:r>
            <a:r>
              <a:rPr lang="en-US" sz="2000" dirty="0" err="1"/>
              <a:t>r.a.</a:t>
            </a:r>
            <a:r>
              <a:rPr lang="en-US" sz="2000" dirty="0"/>
              <a:t> in a  Friday Sermon, dated 28th August 1987 said,  </a:t>
            </a:r>
            <a:r>
              <a:rPr lang="en-US" sz="2000" dirty="0" err="1"/>
              <a:t>Tablīgh</a:t>
            </a:r>
            <a:r>
              <a:rPr lang="en-US" sz="2000" dirty="0"/>
              <a:t> is an obligation, which no one can ignore. One is not permitted to remain forgetful of this duty. Do not forget that even if you use </a:t>
            </a:r>
            <a:r>
              <a:rPr lang="en-US" sz="2000" dirty="0" err="1"/>
              <a:t>Hikmat</a:t>
            </a:r>
            <a:r>
              <a:rPr lang="en-US" sz="2000" dirty="0"/>
              <a:t>, be soft spoken, avoid harsh attitude, show your love and affection and sacrifice, yet there will be opposition. </a:t>
            </a:r>
            <a:r>
              <a:rPr lang="en-US" sz="2000" dirty="0" err="1"/>
              <a:t>Allāh</a:t>
            </a:r>
            <a:r>
              <a:rPr lang="en-US" sz="2000" dirty="0"/>
              <a:t> has very openly warned that whenever Messengers come there will be mischief against them. But the total responsibility of the mischief will lie with the opponents. The Messengers will not be responsible for it. Now, when you are not responsible for the mischief, the </a:t>
            </a:r>
            <a:r>
              <a:rPr lang="en-US" sz="2000" dirty="0" err="1"/>
              <a:t>Dā‘ī</a:t>
            </a:r>
            <a:r>
              <a:rPr lang="en-US" sz="2000" dirty="0"/>
              <a:t> has been instructed to invite in such and such a way and the opponent will have keen eye upon him and will try to find out the least mistake that the </a:t>
            </a:r>
            <a:r>
              <a:rPr lang="en-US" sz="2000" dirty="0" err="1"/>
              <a:t>Dā‘ī</a:t>
            </a:r>
            <a:r>
              <a:rPr lang="en-US" sz="2000" dirty="0"/>
              <a:t> may be held responsible for the mischief.</a:t>
            </a:r>
          </a:p>
          <a:p>
            <a:r>
              <a:rPr lang="en-US" sz="2000" dirty="0"/>
              <a:t>Therefore, beware that you are the devotees of </a:t>
            </a:r>
            <a:r>
              <a:rPr lang="en-US" sz="2000" dirty="0" err="1"/>
              <a:t>Sayyid-ul-Ma‘sūmīn</a:t>
            </a:r>
            <a:r>
              <a:rPr lang="en-US" sz="2000" dirty="0"/>
              <a:t>. People would like to see in you also the hue of purity. Do not exhibit any carelessness, idiocy or any fault that you give chance to the opponent that due to that reason, they persecute you, and oppose you due to your fault.</a:t>
            </a:r>
          </a:p>
        </p:txBody>
      </p:sp>
      <p:sp>
        <p:nvSpPr>
          <p:cNvPr id="4" name="TextBox 6"/>
          <p:cNvSpPr txBox="1"/>
          <p:nvPr/>
        </p:nvSpPr>
        <p:spPr>
          <a:xfrm>
            <a:off x="3743112" y="401627"/>
            <a:ext cx="5215791"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a:t>
            </a:r>
            <a:r>
              <a:rPr lang="en-US" sz="2400" b="1" dirty="0">
                <a:solidFill>
                  <a:schemeClr val="bg1"/>
                </a:solidFill>
              </a:rPr>
              <a:t> </a:t>
            </a:r>
            <a:r>
              <a:rPr lang="en-US" sz="2400" b="1" dirty="0" err="1" smtClean="0">
                <a:solidFill>
                  <a:schemeClr val="bg1"/>
                </a:solidFill>
              </a:rPr>
              <a:t>Khalifatul</a:t>
            </a:r>
            <a:r>
              <a:rPr lang="en-US" sz="2400" b="1" dirty="0" smtClean="0">
                <a:solidFill>
                  <a:schemeClr val="bg1"/>
                </a:solidFill>
              </a:rPr>
              <a:t> </a:t>
            </a:r>
            <a:r>
              <a:rPr lang="en-US" sz="2400" b="1" dirty="0" err="1" smtClean="0">
                <a:solidFill>
                  <a:schemeClr val="bg1"/>
                </a:solidFill>
              </a:rPr>
              <a:t>Massih</a:t>
            </a:r>
            <a:r>
              <a:rPr lang="en-US" sz="2400" b="1" dirty="0" smtClean="0">
                <a:solidFill>
                  <a:schemeClr val="bg1"/>
                </a:solidFill>
              </a:rPr>
              <a:t> IV (</a:t>
            </a:r>
            <a:r>
              <a:rPr lang="en-US" sz="2400" b="1" dirty="0" err="1" smtClean="0">
                <a:solidFill>
                  <a:schemeClr val="bg1"/>
                </a:solidFill>
              </a:rPr>
              <a:t>ra</a:t>
            </a:r>
            <a:r>
              <a:rPr lang="en-US" sz="2400" b="1" dirty="0" smtClean="0">
                <a:solidFill>
                  <a:schemeClr val="bg1"/>
                </a:solidFill>
              </a:rPr>
              <a:t>)</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18</a:t>
            </a:fld>
            <a:endParaRPr lang="en-US"/>
          </a:p>
        </p:txBody>
      </p:sp>
    </p:spTree>
    <p:extLst>
      <p:ext uri="{BB962C8B-B14F-4D97-AF65-F5344CB8AC3E}">
        <p14:creationId xmlns:p14="http://schemas.microsoft.com/office/powerpoint/2010/main" val="989145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9145" y="454871"/>
            <a:ext cx="5589800" cy="400110"/>
          </a:xfrm>
          <a:prstGeom prst="rect">
            <a:avLst/>
          </a:prstGeom>
          <a:noFill/>
        </p:spPr>
        <p:txBody>
          <a:bodyPr wrap="none" rtlCol="0">
            <a:spAutoFit/>
          </a:bodyPr>
          <a:lstStyle/>
          <a:p>
            <a:r>
              <a:rPr lang="en-US" sz="2000" b="1" dirty="0" smtClean="0">
                <a:solidFill>
                  <a:schemeClr val="bg1"/>
                </a:solidFill>
              </a:rPr>
              <a:t>A Short Video from Friday Sermon, March 13, 2015</a:t>
            </a:r>
            <a:endParaRPr lang="en-US" sz="20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19</a:t>
            </a:fld>
            <a:endParaRPr lang="en-US"/>
          </a:p>
        </p:txBody>
      </p:sp>
      <p:pic>
        <p:nvPicPr>
          <p:cNvPr id="5" name="Topic 14 Spreading the message of Islam_mpeg4.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30350" y="1397000"/>
            <a:ext cx="6083300" cy="4064000"/>
          </a:xfrm>
          <a:prstGeom prst="rect">
            <a:avLst/>
          </a:prstGeom>
        </p:spPr>
      </p:pic>
    </p:spTree>
    <p:extLst>
      <p:ext uri="{BB962C8B-B14F-4D97-AF65-F5344CB8AC3E}">
        <p14:creationId xmlns:p14="http://schemas.microsoft.com/office/powerpoint/2010/main" val="255125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8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fullScrn="1">
              <p:cMediaNode vol="80000">
                <p:cTn id="12"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686" y="1117655"/>
            <a:ext cx="7886700" cy="1325563"/>
          </a:xfrm>
        </p:spPr>
        <p:txBody>
          <a:bodyPr/>
          <a:lstStyle/>
          <a:p>
            <a:r>
              <a:rPr lang="en-US" b="1" dirty="0" smtClean="0"/>
              <a:t>AGENDA</a:t>
            </a:r>
            <a:endParaRPr lang="en-US" b="1" dirty="0"/>
          </a:p>
        </p:txBody>
      </p:sp>
      <p:sp>
        <p:nvSpPr>
          <p:cNvPr id="3" name="Content Placeholder 2"/>
          <p:cNvSpPr>
            <a:spLocks noGrp="1"/>
          </p:cNvSpPr>
          <p:nvPr>
            <p:ph idx="1"/>
          </p:nvPr>
        </p:nvSpPr>
        <p:spPr>
          <a:xfrm>
            <a:off x="527193" y="2171686"/>
            <a:ext cx="8480074" cy="4351338"/>
          </a:xfrm>
        </p:spPr>
        <p:txBody>
          <a:bodyPr>
            <a:normAutofit fontScale="92500" lnSpcReduction="10000"/>
          </a:bodyPr>
          <a:lstStyle/>
          <a:p>
            <a:r>
              <a:rPr lang="en-US" dirty="0" smtClean="0"/>
              <a:t>Recitation of the Holy Quran </a:t>
            </a:r>
            <a:r>
              <a:rPr lang="en-US" dirty="0" smtClean="0">
                <a:solidFill>
                  <a:srgbClr val="000000"/>
                </a:solidFill>
              </a:rPr>
              <a:t>(41:34)</a:t>
            </a:r>
            <a:r>
              <a:rPr lang="en-US" dirty="0" smtClean="0"/>
              <a:t>		</a:t>
            </a:r>
          </a:p>
          <a:p>
            <a:r>
              <a:rPr lang="en-US" dirty="0" smtClean="0"/>
              <a:t>Pledge</a:t>
            </a:r>
          </a:p>
          <a:p>
            <a:r>
              <a:rPr lang="en-US" dirty="0" smtClean="0"/>
              <a:t>Reminders: Recitation of HQ and Congregational Prayers	</a:t>
            </a:r>
          </a:p>
          <a:p>
            <a:r>
              <a:rPr lang="en-US" dirty="0" smtClean="0"/>
              <a:t>Monthly topic: </a:t>
            </a:r>
            <a:r>
              <a:rPr lang="en-US" dirty="0"/>
              <a:t>Have we fulfilled our responsibility to spread true Islam’s message to the world</a:t>
            </a:r>
            <a:r>
              <a:rPr lang="en-US" dirty="0" smtClean="0"/>
              <a:t>?</a:t>
            </a:r>
          </a:p>
          <a:p>
            <a:r>
              <a:rPr lang="en-US" dirty="0" smtClean="0"/>
              <a:t>Health topic: High Cholesterol</a:t>
            </a:r>
            <a:endParaRPr lang="en-US" dirty="0"/>
          </a:p>
          <a:p>
            <a:r>
              <a:rPr lang="en-US" dirty="0" smtClean="0"/>
              <a:t>National Reminders/announcements</a:t>
            </a:r>
          </a:p>
          <a:p>
            <a:r>
              <a:rPr lang="en-US" dirty="0" smtClean="0"/>
              <a:t>Local Reminders/announcements			</a:t>
            </a:r>
          </a:p>
          <a:p>
            <a:r>
              <a:rPr lang="en-US" dirty="0" err="1" smtClean="0"/>
              <a:t>Dua</a:t>
            </a:r>
            <a:endParaRPr lang="en-US" dirty="0" smtClean="0"/>
          </a:p>
          <a:p>
            <a:pPr marL="0" indent="0">
              <a:buNone/>
            </a:pPr>
            <a:r>
              <a:rPr lang="en-US" dirty="0" smtClean="0"/>
              <a:t>								</a:t>
            </a:r>
          </a:p>
        </p:txBody>
      </p:sp>
      <p:sp>
        <p:nvSpPr>
          <p:cNvPr id="4" name="Slide Number Placeholder 3"/>
          <p:cNvSpPr>
            <a:spLocks noGrp="1"/>
          </p:cNvSpPr>
          <p:nvPr>
            <p:ph type="sldNum" sz="quarter" idx="12"/>
          </p:nvPr>
        </p:nvSpPr>
        <p:spPr/>
        <p:txBody>
          <a:bodyPr/>
          <a:lstStyle/>
          <a:p>
            <a:fld id="{D64212AE-C6D7-4DAE-B05A-60F3647E62E0}" type="slidenum">
              <a:rPr lang="en-US" smtClean="0"/>
              <a:t>2</a:t>
            </a:fld>
            <a:endParaRPr lang="en-US"/>
          </a:p>
        </p:txBody>
      </p:sp>
    </p:spTree>
    <p:extLst>
      <p:ext uri="{BB962C8B-B14F-4D97-AF65-F5344CB8AC3E}">
        <p14:creationId xmlns:p14="http://schemas.microsoft.com/office/powerpoint/2010/main" val="1650300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77425" y="515831"/>
            <a:ext cx="2733121" cy="400110"/>
          </a:xfrm>
          <a:prstGeom prst="rect">
            <a:avLst/>
          </a:prstGeom>
          <a:noFill/>
        </p:spPr>
        <p:txBody>
          <a:bodyPr wrap="none" rtlCol="0">
            <a:spAutoFit/>
          </a:bodyPr>
          <a:lstStyle/>
          <a:p>
            <a:r>
              <a:rPr lang="en-US" sz="2000" b="1" dirty="0" smtClean="0">
                <a:solidFill>
                  <a:schemeClr val="bg1"/>
                </a:solidFill>
              </a:rPr>
              <a:t>Translation of the Video</a:t>
            </a:r>
            <a:endParaRPr lang="en-US" sz="2000" b="1" dirty="0">
              <a:solidFill>
                <a:schemeClr val="bg1"/>
              </a:solidFill>
            </a:endParaRPr>
          </a:p>
        </p:txBody>
      </p:sp>
      <p:sp>
        <p:nvSpPr>
          <p:cNvPr id="4" name="Rectangle 3"/>
          <p:cNvSpPr/>
          <p:nvPr/>
        </p:nvSpPr>
        <p:spPr>
          <a:xfrm>
            <a:off x="319632" y="1191924"/>
            <a:ext cx="8603388" cy="4708981"/>
          </a:xfrm>
          <a:prstGeom prst="rect">
            <a:avLst/>
          </a:prstGeom>
        </p:spPr>
        <p:txBody>
          <a:bodyPr wrap="square">
            <a:spAutoFit/>
          </a:bodyPr>
          <a:lstStyle/>
          <a:p>
            <a:r>
              <a:rPr lang="en-US" sz="2000" dirty="0"/>
              <a:t>The Promised Messiah (as) always felt most fervently about </a:t>
            </a:r>
            <a:r>
              <a:rPr lang="en-US" sz="2000" dirty="0" err="1"/>
              <a:t>Tabligh</a:t>
            </a:r>
            <a:r>
              <a:rPr lang="en-US" sz="2000" dirty="0"/>
              <a:t> and wanted to see members of his </a:t>
            </a:r>
            <a:r>
              <a:rPr lang="en-US" sz="2000" dirty="0" err="1"/>
              <a:t>Jamaat</a:t>
            </a:r>
            <a:r>
              <a:rPr lang="en-US" sz="2000" dirty="0"/>
              <a:t> having the same fervor for </a:t>
            </a:r>
            <a:r>
              <a:rPr lang="en-US" sz="2000" dirty="0" err="1"/>
              <a:t>Tabligh</a:t>
            </a:r>
            <a:r>
              <a:rPr lang="en-US" sz="2000" dirty="0"/>
              <a:t>. About talking about this, </a:t>
            </a:r>
            <a:r>
              <a:rPr lang="en-US" sz="2000" dirty="0" err="1"/>
              <a:t>Hzrat</a:t>
            </a:r>
            <a:r>
              <a:rPr lang="en-US" sz="2000" dirty="0"/>
              <a:t> </a:t>
            </a:r>
            <a:r>
              <a:rPr lang="en-US" sz="2000" dirty="0" err="1"/>
              <a:t>Musleh</a:t>
            </a:r>
            <a:r>
              <a:rPr lang="en-US" sz="2000" dirty="0"/>
              <a:t> Maud (</a:t>
            </a:r>
            <a:r>
              <a:rPr lang="en-US" sz="2000" dirty="0" err="1"/>
              <a:t>ra</a:t>
            </a:r>
            <a:r>
              <a:rPr lang="en-US" sz="2000" dirty="0"/>
              <a:t>) says, “The Promised Messiah (as) used to think all kinds of wondrous ways and means to carry out </a:t>
            </a:r>
            <a:r>
              <a:rPr lang="en-US" sz="2000" dirty="0" err="1"/>
              <a:t>Tabligh</a:t>
            </a:r>
            <a:r>
              <a:rPr lang="en-US" sz="2000" dirty="0"/>
              <a:t>, and he would remain engaged in his thought that his message would reach to the corners of the earth. He once suggested that people of his community should wear a special dress so that every member can become a source of </a:t>
            </a:r>
            <a:r>
              <a:rPr lang="en-US" sz="2000" dirty="0" err="1"/>
              <a:t>Tabligh</a:t>
            </a:r>
            <a:r>
              <a:rPr lang="en-US" sz="2000" dirty="0"/>
              <a:t>. On this suggestion, various proposals [regarding dress] were given. The purpose of his suggestion was that it would make the members of his community distinguished. Just an apparent distinction [in dress] is not enough. Indeed his wish would have been that not only people will be attracted to see a distinguished dress and actions of </a:t>
            </a:r>
            <a:r>
              <a:rPr lang="en-US" sz="2000" dirty="0" err="1"/>
              <a:t>Ahmadies</a:t>
            </a:r>
            <a:r>
              <a:rPr lang="en-US" sz="2000" dirty="0"/>
              <a:t> but also </a:t>
            </a:r>
            <a:r>
              <a:rPr lang="en-US" sz="2000" dirty="0" err="1"/>
              <a:t>Ahmadies</a:t>
            </a:r>
            <a:r>
              <a:rPr lang="en-US" sz="2000" dirty="0"/>
              <a:t> themselves will be mindful of their practice and their belief when wearing distinguished clothes. We need to instill this thought, even today realizing that a specific dress is not the main issue but people should be able to distinguish us as Ahmadis through our actions. </a:t>
            </a:r>
          </a:p>
        </p:txBody>
      </p:sp>
      <p:sp>
        <p:nvSpPr>
          <p:cNvPr id="2" name="Slide Number Placeholder 1"/>
          <p:cNvSpPr>
            <a:spLocks noGrp="1"/>
          </p:cNvSpPr>
          <p:nvPr>
            <p:ph type="sldNum" sz="quarter" idx="12"/>
          </p:nvPr>
        </p:nvSpPr>
        <p:spPr/>
        <p:txBody>
          <a:bodyPr/>
          <a:lstStyle/>
          <a:p>
            <a:fld id="{D64212AE-C6D7-4DAE-B05A-60F3647E62E0}" type="slidenum">
              <a:rPr lang="en-US" smtClean="0"/>
              <a:t>20</a:t>
            </a:fld>
            <a:endParaRPr lang="en-US"/>
          </a:p>
        </p:txBody>
      </p:sp>
    </p:spTree>
    <p:extLst>
      <p:ext uri="{BB962C8B-B14F-4D97-AF65-F5344CB8AC3E}">
        <p14:creationId xmlns:p14="http://schemas.microsoft.com/office/powerpoint/2010/main" val="2137990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952" y="1077857"/>
            <a:ext cx="5153971" cy="1072962"/>
          </a:xfrm>
        </p:spPr>
        <p:txBody>
          <a:bodyPr/>
          <a:lstStyle/>
          <a:p>
            <a:r>
              <a:rPr lang="en-US" b="1" dirty="0" smtClean="0"/>
              <a:t>Where do we stand?</a:t>
            </a:r>
            <a:endParaRPr lang="en-US" b="1" dirty="0"/>
          </a:p>
        </p:txBody>
      </p:sp>
      <p:sp>
        <p:nvSpPr>
          <p:cNvPr id="4" name="Content Placeholder 3"/>
          <p:cNvSpPr>
            <a:spLocks noGrp="1"/>
          </p:cNvSpPr>
          <p:nvPr>
            <p:ph idx="1"/>
          </p:nvPr>
        </p:nvSpPr>
        <p:spPr>
          <a:xfrm>
            <a:off x="748860" y="1983178"/>
            <a:ext cx="8193939" cy="3195224"/>
          </a:xfrm>
        </p:spPr>
        <p:txBody>
          <a:bodyPr>
            <a:noAutofit/>
          </a:bodyPr>
          <a:lstStyle/>
          <a:p>
            <a:pPr marL="0" indent="0">
              <a:buNone/>
            </a:pPr>
            <a:r>
              <a:rPr lang="en-US" dirty="0" smtClean="0">
                <a:solidFill>
                  <a:srgbClr val="000000"/>
                </a:solidFill>
              </a:rPr>
              <a:t>During the last month,</a:t>
            </a:r>
          </a:p>
          <a:p>
            <a:r>
              <a:rPr lang="en-US" dirty="0" smtClean="0">
                <a:solidFill>
                  <a:srgbClr val="000000"/>
                </a:solidFill>
              </a:rPr>
              <a:t>How many times did you participate in a formal </a:t>
            </a:r>
            <a:r>
              <a:rPr lang="en-US" dirty="0" err="1" smtClean="0">
                <a:solidFill>
                  <a:srgbClr val="000000"/>
                </a:solidFill>
              </a:rPr>
              <a:t>Tabligh</a:t>
            </a:r>
            <a:r>
              <a:rPr lang="en-US" dirty="0" smtClean="0">
                <a:solidFill>
                  <a:srgbClr val="000000"/>
                </a:solidFill>
              </a:rPr>
              <a:t> activity arranged by </a:t>
            </a:r>
            <a:r>
              <a:rPr lang="en-US" dirty="0" err="1" smtClean="0">
                <a:solidFill>
                  <a:srgbClr val="000000"/>
                </a:solidFill>
              </a:rPr>
              <a:t>Jamaat</a:t>
            </a:r>
            <a:r>
              <a:rPr lang="en-US" dirty="0" smtClean="0">
                <a:solidFill>
                  <a:srgbClr val="000000"/>
                </a:solidFill>
              </a:rPr>
              <a:t>?</a:t>
            </a:r>
          </a:p>
          <a:p>
            <a:r>
              <a:rPr lang="en-US" dirty="0" smtClean="0">
                <a:solidFill>
                  <a:srgbClr val="000000"/>
                </a:solidFill>
              </a:rPr>
              <a:t>How many times did you converse with a non-Muslim or a non-Ahmadi Muslim on a </a:t>
            </a:r>
            <a:r>
              <a:rPr lang="en-US" dirty="0" err="1" smtClean="0">
                <a:solidFill>
                  <a:srgbClr val="000000"/>
                </a:solidFill>
              </a:rPr>
              <a:t>Tabligh</a:t>
            </a:r>
            <a:r>
              <a:rPr lang="en-US" dirty="0" smtClean="0">
                <a:solidFill>
                  <a:srgbClr val="000000"/>
                </a:solidFill>
              </a:rPr>
              <a:t> related topic?</a:t>
            </a:r>
          </a:p>
          <a:p>
            <a:r>
              <a:rPr lang="en-US" dirty="0" smtClean="0">
                <a:solidFill>
                  <a:srgbClr val="000000"/>
                </a:solidFill>
              </a:rPr>
              <a:t>How many times did you try to enhance your knowledge with the intention of </a:t>
            </a:r>
            <a:r>
              <a:rPr lang="en-US" dirty="0" err="1" smtClean="0">
                <a:solidFill>
                  <a:srgbClr val="000000"/>
                </a:solidFill>
              </a:rPr>
              <a:t>Tabligh</a:t>
            </a:r>
            <a:endParaRPr lang="en-US" dirty="0" smtClean="0">
              <a:solidFill>
                <a:srgbClr val="000000"/>
              </a:solidFill>
            </a:endParaRPr>
          </a:p>
          <a:p>
            <a:pPr marL="0" indent="0" algn="ctr">
              <a:buNone/>
            </a:pPr>
            <a:r>
              <a:rPr lang="en-US" b="1" dirty="0" smtClean="0">
                <a:solidFill>
                  <a:srgbClr val="000000"/>
                </a:solidFill>
              </a:rPr>
              <a:t>Add the three numbers together.</a:t>
            </a:r>
          </a:p>
          <a:p>
            <a:pPr marL="0" indent="0" algn="ctr">
              <a:buNone/>
            </a:pPr>
            <a:r>
              <a:rPr lang="en-US" b="1" dirty="0" smtClean="0">
                <a:solidFill>
                  <a:srgbClr val="000000"/>
                </a:solidFill>
              </a:rPr>
              <a:t>(Keep it to yourself.. the “score” is for you!)</a:t>
            </a:r>
            <a:endParaRPr lang="en-US" b="1" dirty="0">
              <a:solidFill>
                <a:srgbClr val="000000"/>
              </a:solidFill>
            </a:endParaRPr>
          </a:p>
        </p:txBody>
      </p:sp>
      <p:sp>
        <p:nvSpPr>
          <p:cNvPr id="3" name="Rectangle 2"/>
          <p:cNvSpPr/>
          <p:nvPr/>
        </p:nvSpPr>
        <p:spPr>
          <a:xfrm>
            <a:off x="4845830" y="292312"/>
            <a:ext cx="2774169" cy="646331"/>
          </a:xfrm>
          <a:prstGeom prst="rect">
            <a:avLst/>
          </a:prstGeom>
        </p:spPr>
        <p:txBody>
          <a:bodyPr wrap="square">
            <a:spAutoFit/>
          </a:bodyPr>
          <a:lstStyle/>
          <a:p>
            <a:r>
              <a:rPr lang="x-none" sz="3600" b="1" dirty="0">
                <a:solidFill>
                  <a:schemeClr val="bg1"/>
                </a:solidFill>
              </a:rPr>
              <a:t>اپنے جائزے </a:t>
            </a:r>
            <a:r>
              <a:rPr lang="x-none" sz="3600" b="1" dirty="0" smtClean="0">
                <a:solidFill>
                  <a:schemeClr val="bg1"/>
                </a:solidFill>
              </a:rPr>
              <a:t>لیں</a:t>
            </a:r>
            <a:endParaRPr lang="en-US" sz="3600" b="1" dirty="0">
              <a:solidFill>
                <a:schemeClr val="bg1"/>
              </a:solidFill>
            </a:endParaRPr>
          </a:p>
        </p:txBody>
      </p:sp>
      <p:sp>
        <p:nvSpPr>
          <p:cNvPr id="5" name="Title 1"/>
          <p:cNvSpPr txBox="1">
            <a:spLocks/>
          </p:cNvSpPr>
          <p:nvPr/>
        </p:nvSpPr>
        <p:spPr>
          <a:xfrm>
            <a:off x="3994807" y="890705"/>
            <a:ext cx="4315389" cy="58877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0000"/>
                </a:solidFill>
              </a:rPr>
              <a:t>Self analyze </a:t>
            </a:r>
            <a:r>
              <a:rPr lang="en-US" sz="3200" b="1" dirty="0">
                <a:solidFill>
                  <a:srgbClr val="000000"/>
                </a:solidFill>
              </a:rPr>
              <a:t>y</a:t>
            </a:r>
            <a:r>
              <a:rPr lang="en-US" sz="3200" b="1" dirty="0" smtClean="0">
                <a:solidFill>
                  <a:srgbClr val="000000"/>
                </a:solidFill>
              </a:rPr>
              <a:t>ourself, KMV</a:t>
            </a:r>
            <a:endParaRPr lang="en-US" sz="3200" b="1" dirty="0">
              <a:solidFill>
                <a:srgbClr val="000000"/>
              </a:solidFill>
            </a:endParaRPr>
          </a:p>
        </p:txBody>
      </p:sp>
      <p:sp>
        <p:nvSpPr>
          <p:cNvPr id="6" name="Slide Number Placeholder 5"/>
          <p:cNvSpPr>
            <a:spLocks noGrp="1"/>
          </p:cNvSpPr>
          <p:nvPr>
            <p:ph type="sldNum" sz="quarter" idx="12"/>
          </p:nvPr>
        </p:nvSpPr>
        <p:spPr/>
        <p:txBody>
          <a:bodyPr/>
          <a:lstStyle/>
          <a:p>
            <a:fld id="{D64212AE-C6D7-4DAE-B05A-60F3647E62E0}" type="slidenum">
              <a:rPr lang="en-US" smtClean="0"/>
              <a:t>21</a:t>
            </a:fld>
            <a:endParaRPr lang="en-US"/>
          </a:p>
        </p:txBody>
      </p:sp>
    </p:spTree>
    <p:extLst>
      <p:ext uri="{BB962C8B-B14F-4D97-AF65-F5344CB8AC3E}">
        <p14:creationId xmlns:p14="http://schemas.microsoft.com/office/powerpoint/2010/main" val="3852919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Right Arrow 5"/>
          <p:cNvSpPr/>
          <p:nvPr/>
        </p:nvSpPr>
        <p:spPr>
          <a:xfrm>
            <a:off x="795867" y="2132573"/>
            <a:ext cx="7806266" cy="1168400"/>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795867" y="3439255"/>
            <a:ext cx="2421466" cy="2677656"/>
          </a:xfrm>
          <a:prstGeom prst="rect">
            <a:avLst/>
          </a:prstGeom>
          <a:noFill/>
        </p:spPr>
        <p:txBody>
          <a:bodyPr wrap="square" rtlCol="0">
            <a:spAutoFit/>
          </a:bodyPr>
          <a:lstStyle/>
          <a:p>
            <a:pPr algn="ctr"/>
            <a:r>
              <a:rPr lang="en-US" sz="2400" dirty="0" smtClean="0">
                <a:solidFill>
                  <a:srgbClr val="000000"/>
                </a:solidFill>
              </a:rPr>
              <a:t>Keep striving hard and pray for yourself for motivation and opportunities to participate in </a:t>
            </a:r>
            <a:r>
              <a:rPr lang="en-US" sz="2400" dirty="0" err="1" smtClean="0">
                <a:solidFill>
                  <a:srgbClr val="000000"/>
                </a:solidFill>
              </a:rPr>
              <a:t>Tabligh</a:t>
            </a:r>
            <a:r>
              <a:rPr lang="en-US" sz="2400" dirty="0" smtClean="0">
                <a:solidFill>
                  <a:srgbClr val="000000"/>
                </a:solidFill>
              </a:rPr>
              <a:t>.</a:t>
            </a:r>
            <a:endParaRPr lang="en-US" sz="2400" dirty="0">
              <a:solidFill>
                <a:srgbClr val="000000"/>
              </a:solidFill>
            </a:endParaRPr>
          </a:p>
        </p:txBody>
      </p:sp>
      <p:sp>
        <p:nvSpPr>
          <p:cNvPr id="8" name="TextBox 7"/>
          <p:cNvSpPr txBox="1"/>
          <p:nvPr/>
        </p:nvSpPr>
        <p:spPr>
          <a:xfrm>
            <a:off x="3488267" y="3439255"/>
            <a:ext cx="2421466" cy="2677656"/>
          </a:xfrm>
          <a:prstGeom prst="rect">
            <a:avLst/>
          </a:prstGeom>
          <a:noFill/>
        </p:spPr>
        <p:txBody>
          <a:bodyPr wrap="square" rtlCol="0">
            <a:spAutoFit/>
          </a:bodyPr>
          <a:lstStyle/>
          <a:p>
            <a:pPr algn="ctr"/>
            <a:r>
              <a:rPr lang="en-US" sz="2400" dirty="0" smtClean="0">
                <a:solidFill>
                  <a:srgbClr val="000000"/>
                </a:solidFill>
              </a:rPr>
              <a:t>Keep praying for yourself to get more opportunities and strive to prepare yourself for more </a:t>
            </a:r>
            <a:r>
              <a:rPr lang="en-US" sz="2400" dirty="0" err="1" smtClean="0">
                <a:solidFill>
                  <a:srgbClr val="000000"/>
                </a:solidFill>
              </a:rPr>
              <a:t>Tabligh</a:t>
            </a:r>
            <a:r>
              <a:rPr lang="en-US" sz="2400" dirty="0" smtClean="0">
                <a:solidFill>
                  <a:srgbClr val="000000"/>
                </a:solidFill>
              </a:rPr>
              <a:t> work.</a:t>
            </a:r>
            <a:endParaRPr lang="en-US" sz="2400" dirty="0">
              <a:solidFill>
                <a:srgbClr val="000000"/>
              </a:solidFill>
            </a:endParaRPr>
          </a:p>
        </p:txBody>
      </p:sp>
      <p:sp>
        <p:nvSpPr>
          <p:cNvPr id="9" name="TextBox 8"/>
          <p:cNvSpPr txBox="1"/>
          <p:nvPr/>
        </p:nvSpPr>
        <p:spPr>
          <a:xfrm>
            <a:off x="6180667" y="3439255"/>
            <a:ext cx="2421466" cy="1938992"/>
          </a:xfrm>
          <a:prstGeom prst="rect">
            <a:avLst/>
          </a:prstGeom>
          <a:noFill/>
        </p:spPr>
        <p:txBody>
          <a:bodyPr wrap="square" rtlCol="0">
            <a:spAutoFit/>
          </a:bodyPr>
          <a:lstStyle/>
          <a:p>
            <a:pPr algn="ctr"/>
            <a:r>
              <a:rPr lang="en-US" sz="2400" dirty="0" smtClean="0">
                <a:solidFill>
                  <a:srgbClr val="000000"/>
                </a:solidFill>
              </a:rPr>
              <a:t>Continue to keep up the </a:t>
            </a:r>
            <a:r>
              <a:rPr lang="en-US" sz="2400" dirty="0" err="1" smtClean="0">
                <a:solidFill>
                  <a:srgbClr val="000000"/>
                </a:solidFill>
              </a:rPr>
              <a:t>Tabligh</a:t>
            </a:r>
            <a:r>
              <a:rPr lang="en-US" sz="2400" dirty="0" smtClean="0">
                <a:solidFill>
                  <a:srgbClr val="000000"/>
                </a:solidFill>
              </a:rPr>
              <a:t> work and inspire your family to do </a:t>
            </a:r>
            <a:r>
              <a:rPr lang="en-US" sz="2400" dirty="0" err="1" smtClean="0">
                <a:solidFill>
                  <a:srgbClr val="000000"/>
                </a:solidFill>
              </a:rPr>
              <a:t>Tabligh</a:t>
            </a:r>
            <a:r>
              <a:rPr lang="en-US" sz="2400" dirty="0" smtClean="0">
                <a:solidFill>
                  <a:srgbClr val="000000"/>
                </a:solidFill>
              </a:rPr>
              <a:t> as well</a:t>
            </a:r>
            <a:endParaRPr lang="en-US" sz="2400" dirty="0">
              <a:solidFill>
                <a:srgbClr val="000000"/>
              </a:solidFill>
            </a:endParaRPr>
          </a:p>
        </p:txBody>
      </p:sp>
      <p:sp>
        <p:nvSpPr>
          <p:cNvPr id="14" name="TextBox 13"/>
          <p:cNvSpPr txBox="1"/>
          <p:nvPr/>
        </p:nvSpPr>
        <p:spPr>
          <a:xfrm>
            <a:off x="7459343" y="2415887"/>
            <a:ext cx="793117" cy="523220"/>
          </a:xfrm>
          <a:prstGeom prst="rect">
            <a:avLst/>
          </a:prstGeom>
          <a:noFill/>
        </p:spPr>
        <p:txBody>
          <a:bodyPr wrap="square" rtlCol="0">
            <a:spAutoFit/>
          </a:bodyPr>
          <a:lstStyle/>
          <a:p>
            <a:pPr algn="ctr"/>
            <a:r>
              <a:rPr lang="en-US" sz="2800" dirty="0" smtClean="0">
                <a:solidFill>
                  <a:srgbClr val="000000"/>
                </a:solidFill>
              </a:rPr>
              <a:t>&gt;10</a:t>
            </a:r>
            <a:endParaRPr lang="en-US" sz="2800" dirty="0">
              <a:solidFill>
                <a:srgbClr val="000000"/>
              </a:solidFill>
            </a:endParaRPr>
          </a:p>
        </p:txBody>
      </p:sp>
      <p:sp>
        <p:nvSpPr>
          <p:cNvPr id="15" name="TextBox 14"/>
          <p:cNvSpPr txBox="1"/>
          <p:nvPr/>
        </p:nvSpPr>
        <p:spPr>
          <a:xfrm>
            <a:off x="1036317" y="2446203"/>
            <a:ext cx="754383" cy="523220"/>
          </a:xfrm>
          <a:prstGeom prst="rect">
            <a:avLst/>
          </a:prstGeom>
          <a:noFill/>
        </p:spPr>
        <p:txBody>
          <a:bodyPr wrap="square" rtlCol="0">
            <a:spAutoFit/>
          </a:bodyPr>
          <a:lstStyle/>
          <a:p>
            <a:pPr algn="ctr"/>
            <a:r>
              <a:rPr lang="en-US" sz="2800" dirty="0" smtClean="0">
                <a:solidFill>
                  <a:srgbClr val="000000"/>
                </a:solidFill>
              </a:rPr>
              <a:t>0-1</a:t>
            </a:r>
            <a:endParaRPr lang="en-US" sz="2800" dirty="0">
              <a:solidFill>
                <a:srgbClr val="000000"/>
              </a:solidFill>
            </a:endParaRPr>
          </a:p>
        </p:txBody>
      </p:sp>
      <p:sp>
        <p:nvSpPr>
          <p:cNvPr id="10" name="TextBox 9"/>
          <p:cNvSpPr txBox="1"/>
          <p:nvPr/>
        </p:nvSpPr>
        <p:spPr>
          <a:xfrm>
            <a:off x="2361700" y="2425805"/>
            <a:ext cx="4526643" cy="523220"/>
          </a:xfrm>
          <a:prstGeom prst="rect">
            <a:avLst/>
          </a:prstGeom>
          <a:noFill/>
        </p:spPr>
        <p:txBody>
          <a:bodyPr wrap="square" rtlCol="0">
            <a:spAutoFit/>
          </a:bodyPr>
          <a:lstStyle/>
          <a:p>
            <a:pPr algn="ctr"/>
            <a:r>
              <a:rPr lang="en-US" sz="2800" dirty="0" smtClean="0">
                <a:solidFill>
                  <a:srgbClr val="000000"/>
                </a:solidFill>
              </a:rPr>
              <a:t>Combined Score</a:t>
            </a:r>
            <a:endParaRPr lang="en-US" sz="2800" dirty="0">
              <a:solidFill>
                <a:srgbClr val="000000"/>
              </a:solidFill>
            </a:endParaRPr>
          </a:p>
        </p:txBody>
      </p:sp>
      <p:sp>
        <p:nvSpPr>
          <p:cNvPr id="11" name="Title 1"/>
          <p:cNvSpPr>
            <a:spLocks noGrp="1"/>
          </p:cNvSpPr>
          <p:nvPr>
            <p:ph type="title"/>
          </p:nvPr>
        </p:nvSpPr>
        <p:spPr>
          <a:xfrm>
            <a:off x="554671" y="1578112"/>
            <a:ext cx="8298039" cy="695348"/>
          </a:xfrm>
        </p:spPr>
        <p:txBody>
          <a:bodyPr>
            <a:normAutofit/>
          </a:bodyPr>
          <a:lstStyle/>
          <a:p>
            <a:pPr algn="ctr"/>
            <a:r>
              <a:rPr lang="en-US" sz="3600" b="1" dirty="0" smtClean="0"/>
              <a:t>How to Improve?</a:t>
            </a:r>
            <a:endParaRPr lang="en-US" sz="3600" b="1" dirty="0"/>
          </a:p>
        </p:txBody>
      </p:sp>
      <p:sp>
        <p:nvSpPr>
          <p:cNvPr id="2" name="Rectangle 1"/>
          <p:cNvSpPr/>
          <p:nvPr/>
        </p:nvSpPr>
        <p:spPr>
          <a:xfrm>
            <a:off x="3974447" y="346337"/>
            <a:ext cx="4627686" cy="584775"/>
          </a:xfrm>
          <a:prstGeom prst="rect">
            <a:avLst/>
          </a:prstGeom>
        </p:spPr>
        <p:txBody>
          <a:bodyPr wrap="square">
            <a:spAutoFit/>
          </a:bodyPr>
          <a:lstStyle/>
          <a:p>
            <a:r>
              <a:rPr lang="x-none" sz="3200" b="1" dirty="0">
                <a:solidFill>
                  <a:schemeClr val="bg1"/>
                </a:solidFill>
              </a:rPr>
              <a:t>اپنے اندر پاک تبدیلیاں پیدا </a:t>
            </a:r>
            <a:r>
              <a:rPr lang="x-none" sz="3200" b="1" dirty="0" smtClean="0">
                <a:solidFill>
                  <a:schemeClr val="bg1"/>
                </a:solidFill>
              </a:rPr>
              <a:t>کریں</a:t>
            </a:r>
            <a:endParaRPr lang="en-US" sz="3200" b="1" dirty="0">
              <a:solidFill>
                <a:schemeClr val="bg1"/>
              </a:solidFill>
            </a:endParaRPr>
          </a:p>
        </p:txBody>
      </p:sp>
      <p:sp>
        <p:nvSpPr>
          <p:cNvPr id="12" name="Title 1"/>
          <p:cNvSpPr txBox="1">
            <a:spLocks/>
          </p:cNvSpPr>
          <p:nvPr/>
        </p:nvSpPr>
        <p:spPr>
          <a:xfrm>
            <a:off x="3193396" y="459189"/>
            <a:ext cx="58565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t>Bring about pious changes in yourself</a:t>
            </a:r>
            <a:endParaRPr lang="en-US" sz="2800" b="1" dirty="0"/>
          </a:p>
        </p:txBody>
      </p:sp>
      <p:sp>
        <p:nvSpPr>
          <p:cNvPr id="3" name="Slide Number Placeholder 2"/>
          <p:cNvSpPr>
            <a:spLocks noGrp="1"/>
          </p:cNvSpPr>
          <p:nvPr>
            <p:ph type="sldNum" sz="quarter" idx="12"/>
          </p:nvPr>
        </p:nvSpPr>
        <p:spPr/>
        <p:txBody>
          <a:bodyPr/>
          <a:lstStyle/>
          <a:p>
            <a:fld id="{D64212AE-C6D7-4DAE-B05A-60F3647E62E0}" type="slidenum">
              <a:rPr lang="en-US" smtClean="0"/>
              <a:t>22</a:t>
            </a:fld>
            <a:endParaRPr lang="en-US"/>
          </a:p>
        </p:txBody>
      </p:sp>
    </p:spTree>
    <p:extLst>
      <p:ext uri="{BB962C8B-B14F-4D97-AF65-F5344CB8AC3E}">
        <p14:creationId xmlns:p14="http://schemas.microsoft.com/office/powerpoint/2010/main" val="374142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281940" y="5284947"/>
            <a:ext cx="8862060" cy="667913"/>
          </a:xfrm>
          <a:prstGeom prst="rect">
            <a:avLst/>
          </a:prstGeom>
        </p:spPr>
        <p:txBody>
          <a:bodyPr>
            <a:noAutofit/>
          </a:bodyPr>
          <a:lstStyle>
            <a:lvl1pPr>
              <a:defRPr sz="4500" i="1">
                <a:solidFill>
                  <a:srgbClr val="000000"/>
                </a:solidFill>
                <a:latin typeface="Times New Roman"/>
                <a:ea typeface="Times New Roman"/>
                <a:cs typeface="Times New Roman"/>
                <a:sym typeface="Times New Roman"/>
              </a:defRPr>
            </a:lvl1pPr>
          </a:lstStyle>
          <a:p>
            <a:r>
              <a:rPr lang="en-US" sz="3600" i="0" dirty="0" smtClean="0"/>
              <a:t>Health Topic: </a:t>
            </a:r>
            <a:r>
              <a:rPr sz="3600" i="0" dirty="0" smtClean="0"/>
              <a:t>Manage </a:t>
            </a:r>
            <a:r>
              <a:rPr sz="3600" i="0" dirty="0"/>
              <a:t>Your Cholesterol</a:t>
            </a:r>
          </a:p>
        </p:txBody>
      </p:sp>
      <p:pic>
        <p:nvPicPr>
          <p:cNvPr id="121" name="Picture 120"/>
          <p:cNvPicPr>
            <a:picLocks/>
          </p:cNvPicPr>
          <p:nvPr/>
        </p:nvPicPr>
        <p:blipFill>
          <a:blip r:embed="rId2">
            <a:extLst/>
          </a:blip>
          <a:stretch>
            <a:fillRect/>
          </a:stretch>
        </p:blipFill>
        <p:spPr>
          <a:xfrm>
            <a:off x="1620286" y="1151403"/>
            <a:ext cx="6185368" cy="3997711"/>
          </a:xfrm>
          <a:prstGeom prst="rect">
            <a:avLst/>
          </a:prstGeom>
        </p:spPr>
      </p:pic>
      <p:sp>
        <p:nvSpPr>
          <p:cNvPr id="2" name="Slide Number Placeholder 1"/>
          <p:cNvSpPr>
            <a:spLocks noGrp="1"/>
          </p:cNvSpPr>
          <p:nvPr>
            <p:ph type="sldNum" sz="quarter" idx="2"/>
          </p:nvPr>
        </p:nvSpPr>
        <p:spPr/>
        <p:txBody>
          <a:bodyPr/>
          <a:lstStyle/>
          <a:p>
            <a:fld id="{86CB4B4D-7CA3-9044-876B-883B54F8677D}" type="slidenum">
              <a:rPr lang="uk-UA" smtClean="0"/>
              <a:pPr/>
              <a:t>23</a:t>
            </a:fld>
            <a:endParaRPr lang="uk-UA"/>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xfrm>
            <a:off x="3611879" y="403860"/>
            <a:ext cx="4891087" cy="666693"/>
          </a:xfrm>
          <a:prstGeom prst="rect">
            <a:avLst/>
          </a:prstGeom>
        </p:spPr>
        <p:txBody>
          <a:bodyPr>
            <a:normAutofit/>
          </a:bodyPr>
          <a:lstStyle/>
          <a:p>
            <a:pPr lvl="1">
              <a:defRPr sz="4500">
                <a:solidFill>
                  <a:srgbClr val="000000"/>
                </a:solidFill>
              </a:defRPr>
            </a:pPr>
            <a:r>
              <a:rPr sz="3200" b="1" dirty="0">
                <a:solidFill>
                  <a:srgbClr val="FFFFFF"/>
                </a:solidFill>
              </a:rPr>
              <a:t>What is Cholesterol</a:t>
            </a:r>
          </a:p>
        </p:txBody>
      </p:sp>
      <p:sp>
        <p:nvSpPr>
          <p:cNvPr id="124" name="Shape 124"/>
          <p:cNvSpPr>
            <a:spLocks noGrp="1"/>
          </p:cNvSpPr>
          <p:nvPr>
            <p:ph type="body" idx="1"/>
          </p:nvPr>
        </p:nvSpPr>
        <p:spPr>
          <a:xfrm>
            <a:off x="381000" y="1634666"/>
            <a:ext cx="8648699" cy="4431741"/>
          </a:xfrm>
          <a:prstGeom prst="rect">
            <a:avLst/>
          </a:prstGeom>
        </p:spPr>
        <p:txBody>
          <a:bodyPr>
            <a:noAutofit/>
          </a:bodyPr>
          <a:lstStyle/>
          <a:p>
            <a:pPr marL="192874" indent="-192874" defTabSz="295741">
              <a:spcBef>
                <a:spcPts val="1617"/>
              </a:spcBef>
              <a:defRPr sz="2664">
                <a:solidFill>
                  <a:srgbClr val="000000"/>
                </a:solidFill>
                <a:latin typeface="Times New Roman"/>
                <a:ea typeface="Times New Roman"/>
                <a:cs typeface="Times New Roman"/>
                <a:sym typeface="Times New Roman"/>
              </a:defRPr>
            </a:pPr>
            <a:r>
              <a:rPr sz="2400" b="1" dirty="0"/>
              <a:t>Cholesterol is a waxy substance</a:t>
            </a:r>
            <a:r>
              <a:rPr sz="2400" dirty="0"/>
              <a:t> that's found in the fats (lipids) in your blood. Our body needs cholesterol for normal cell function</a:t>
            </a:r>
          </a:p>
          <a:p>
            <a:pPr marL="192874" indent="-192874" defTabSz="295741">
              <a:spcBef>
                <a:spcPts val="1617"/>
              </a:spcBef>
              <a:defRPr sz="2664">
                <a:solidFill>
                  <a:srgbClr val="000000"/>
                </a:solidFill>
                <a:latin typeface="Times New Roman"/>
                <a:ea typeface="Times New Roman"/>
                <a:cs typeface="Times New Roman"/>
                <a:sym typeface="Times New Roman"/>
              </a:defRPr>
            </a:pPr>
            <a:r>
              <a:rPr sz="2400" b="1" dirty="0"/>
              <a:t>High cholesterol</a:t>
            </a:r>
            <a:r>
              <a:rPr sz="2400" dirty="0"/>
              <a:t> can increase your risk of heart disease, cause narrowing of blood vessels and stroke. The risk is compounded if have poor lifestyle (Smoke, drink with sedentary lifestyle)</a:t>
            </a:r>
          </a:p>
          <a:p>
            <a:pPr marL="192874" indent="-192874" defTabSz="295741">
              <a:spcBef>
                <a:spcPts val="1617"/>
              </a:spcBef>
              <a:defRPr sz="2664">
                <a:solidFill>
                  <a:srgbClr val="000000"/>
                </a:solidFill>
                <a:latin typeface="Times New Roman"/>
                <a:ea typeface="Times New Roman"/>
                <a:cs typeface="Times New Roman"/>
                <a:sym typeface="Times New Roman"/>
              </a:defRPr>
            </a:pPr>
            <a:r>
              <a:rPr sz="2400" b="1" dirty="0"/>
              <a:t>High cholesterol</a:t>
            </a:r>
            <a:r>
              <a:rPr sz="2400" dirty="0"/>
              <a:t> can be inherited, but it's often the result of unhealthy lifestyle choices, and thus preventable and treatable</a:t>
            </a:r>
          </a:p>
          <a:p>
            <a:pPr marL="192874" indent="-192874" defTabSz="295741">
              <a:spcBef>
                <a:spcPts val="1617"/>
              </a:spcBef>
              <a:defRPr sz="2664">
                <a:solidFill>
                  <a:srgbClr val="000000"/>
                </a:solidFill>
                <a:latin typeface="Times New Roman"/>
                <a:ea typeface="Times New Roman"/>
                <a:cs typeface="Times New Roman"/>
                <a:sym typeface="Times New Roman"/>
              </a:defRPr>
            </a:pPr>
            <a:r>
              <a:rPr sz="2400" b="1" dirty="0"/>
              <a:t>High cholesterol</a:t>
            </a:r>
            <a:r>
              <a:rPr sz="2400" dirty="0"/>
              <a:t> has no symptoms. A blood test can detect high cholesterol</a:t>
            </a:r>
          </a:p>
          <a:p>
            <a:pPr marL="192874" indent="-192874" defTabSz="295741">
              <a:spcBef>
                <a:spcPts val="1617"/>
              </a:spcBef>
              <a:defRPr sz="2664">
                <a:solidFill>
                  <a:srgbClr val="000000"/>
                </a:solidFill>
                <a:latin typeface="Times New Roman"/>
                <a:ea typeface="Times New Roman"/>
                <a:cs typeface="Times New Roman"/>
                <a:sym typeface="Times New Roman"/>
              </a:defRPr>
            </a:pPr>
            <a:r>
              <a:rPr sz="2400" b="1" dirty="0"/>
              <a:t>A healthy diet, regular exercise</a:t>
            </a:r>
            <a:r>
              <a:rPr sz="2400" dirty="0"/>
              <a:t> and sometimes medication can go a long way toward reducing high cholesterol</a:t>
            </a:r>
          </a:p>
          <a:p>
            <a:pPr marL="192874" indent="-192874" defTabSz="295741">
              <a:spcBef>
                <a:spcPts val="1617"/>
              </a:spcBef>
              <a:defRPr sz="1656">
                <a:solidFill>
                  <a:srgbClr val="000000"/>
                </a:solidFill>
                <a:latin typeface="Times New Roman"/>
                <a:ea typeface="Times New Roman"/>
                <a:cs typeface="Times New Roman"/>
                <a:sym typeface="Times New Roman"/>
              </a:defRPr>
            </a:pPr>
            <a:endParaRPr sz="1400" dirty="0"/>
          </a:p>
        </p:txBody>
      </p:sp>
      <p:sp>
        <p:nvSpPr>
          <p:cNvPr id="2" name="Slide Number Placeholder 1"/>
          <p:cNvSpPr>
            <a:spLocks noGrp="1"/>
          </p:cNvSpPr>
          <p:nvPr>
            <p:ph type="sldNum" sz="quarter" idx="2"/>
          </p:nvPr>
        </p:nvSpPr>
        <p:spPr/>
        <p:txBody>
          <a:bodyPr/>
          <a:lstStyle/>
          <a:p>
            <a:fld id="{86CB4B4D-7CA3-9044-876B-883B54F8677D}" type="slidenum">
              <a:rPr lang="uk-UA" smtClean="0"/>
              <a:pPr/>
              <a:t>24</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250">
        <p:dissolv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xfrm>
            <a:off x="3345180" y="464820"/>
            <a:ext cx="5707379" cy="532602"/>
          </a:xfrm>
          <a:prstGeom prst="rect">
            <a:avLst/>
          </a:prstGeom>
        </p:spPr>
        <p:txBody>
          <a:bodyPr>
            <a:noAutofit/>
          </a:bodyPr>
          <a:lstStyle>
            <a:lvl1pPr>
              <a:defRPr sz="4500">
                <a:solidFill>
                  <a:srgbClr val="000000"/>
                </a:solidFill>
              </a:defRPr>
            </a:lvl1pPr>
          </a:lstStyle>
          <a:p>
            <a:r>
              <a:rPr sz="2800" b="1" dirty="0">
                <a:solidFill>
                  <a:srgbClr val="FFFFFF"/>
                </a:solidFill>
              </a:rPr>
              <a:t>How to reduce your </a:t>
            </a:r>
            <a:r>
              <a:rPr sz="2800" b="1" dirty="0" smtClean="0">
                <a:solidFill>
                  <a:srgbClr val="FFFFFF"/>
                </a:solidFill>
              </a:rPr>
              <a:t>cholesterol</a:t>
            </a:r>
            <a:r>
              <a:rPr lang="en-US" sz="2800" b="1" dirty="0" smtClean="0">
                <a:solidFill>
                  <a:srgbClr val="FFFFFF"/>
                </a:solidFill>
              </a:rPr>
              <a:t>?</a:t>
            </a:r>
            <a:endParaRPr sz="2800" b="1" dirty="0">
              <a:solidFill>
                <a:srgbClr val="FFFFFF"/>
              </a:solidFill>
            </a:endParaRPr>
          </a:p>
        </p:txBody>
      </p:sp>
      <p:sp>
        <p:nvSpPr>
          <p:cNvPr id="127" name="Shape 127"/>
          <p:cNvSpPr>
            <a:spLocks noGrp="1"/>
          </p:cNvSpPr>
          <p:nvPr>
            <p:ph type="body" idx="1"/>
          </p:nvPr>
        </p:nvSpPr>
        <p:spPr>
          <a:xfrm>
            <a:off x="304800" y="1064900"/>
            <a:ext cx="8747759" cy="5047227"/>
          </a:xfrm>
          <a:prstGeom prst="rect">
            <a:avLst/>
          </a:prstGeom>
        </p:spPr>
        <p:txBody>
          <a:bodyPr>
            <a:noAutofit/>
          </a:bodyPr>
          <a:lstStyle/>
          <a:p>
            <a:pPr marL="107152" indent="-107152" defTabSz="164300">
              <a:spcBef>
                <a:spcPts val="844"/>
              </a:spcBef>
              <a:defRPr sz="2360">
                <a:solidFill>
                  <a:srgbClr val="000000"/>
                </a:solidFill>
                <a:latin typeface="Times New Roman"/>
                <a:ea typeface="Times New Roman"/>
                <a:cs typeface="Times New Roman"/>
                <a:sym typeface="Times New Roman"/>
              </a:defRPr>
            </a:pPr>
            <a:endParaRPr sz="2000" dirty="0"/>
          </a:p>
          <a:p>
            <a:pPr marL="107152" indent="-107152" defTabSz="164300">
              <a:spcBef>
                <a:spcPts val="844"/>
              </a:spcBef>
              <a:defRPr sz="2360">
                <a:solidFill>
                  <a:srgbClr val="000000"/>
                </a:solidFill>
                <a:latin typeface="Times New Roman"/>
                <a:ea typeface="Times New Roman"/>
                <a:cs typeface="Times New Roman"/>
                <a:sym typeface="Times New Roman"/>
              </a:defRPr>
            </a:pPr>
            <a:r>
              <a:rPr sz="2000" b="1" dirty="0"/>
              <a:t>Eat Heart Healthy Food</a:t>
            </a:r>
            <a:r>
              <a:rPr sz="2000" dirty="0"/>
              <a:t/>
            </a:r>
            <a:br>
              <a:rPr sz="2000" dirty="0"/>
            </a:br>
            <a:r>
              <a:rPr sz="2000" b="1" dirty="0" smtClean="0"/>
              <a:t>Choose </a:t>
            </a:r>
            <a:r>
              <a:rPr sz="2000" b="1" dirty="0"/>
              <a:t>healthier fats - </a:t>
            </a:r>
            <a:r>
              <a:rPr sz="2000" dirty="0"/>
              <a:t>Avoid saturated fats, found primarily in red meat </a:t>
            </a:r>
            <a:r>
              <a:rPr sz="2000" dirty="0" err="1"/>
              <a:t>etc</a:t>
            </a:r>
            <a:r>
              <a:rPr sz="2000" dirty="0"/>
              <a:t/>
            </a:r>
            <a:br>
              <a:rPr sz="2000" dirty="0"/>
            </a:br>
            <a:r>
              <a:rPr sz="2000" b="1" dirty="0"/>
              <a:t>Eliminate trans fats - </a:t>
            </a:r>
            <a:r>
              <a:rPr sz="2000" dirty="0"/>
              <a:t>Commonly</a:t>
            </a:r>
            <a:r>
              <a:rPr sz="2000" b="1" dirty="0"/>
              <a:t> </a:t>
            </a:r>
            <a:r>
              <a:rPr sz="2000" dirty="0"/>
              <a:t>found in fried foods, cookies cakes</a:t>
            </a:r>
            <a:br>
              <a:rPr sz="2000" dirty="0"/>
            </a:br>
            <a:r>
              <a:rPr sz="2000" b="1" dirty="0"/>
              <a:t>Choose foods rich in omega-3 fatty acids - e.g. Fish (</a:t>
            </a:r>
            <a:r>
              <a:rPr sz="2000" dirty="0"/>
              <a:t>salmon, mackerel and herring) walnuts, almonds and ground flaxseeds are good sources of Omega 3 Fatty Acids</a:t>
            </a:r>
            <a:br>
              <a:rPr sz="2000" dirty="0"/>
            </a:br>
            <a:r>
              <a:rPr sz="2000" b="1" dirty="0"/>
              <a:t>Increase soluble fiber - </a:t>
            </a:r>
            <a:r>
              <a:rPr sz="2000" dirty="0"/>
              <a:t>by eating oats and oat bran, fruits, beans, lentils, and vegetables</a:t>
            </a:r>
            <a:br>
              <a:rPr sz="2000" dirty="0"/>
            </a:br>
            <a:r>
              <a:rPr sz="2000" b="1" dirty="0"/>
              <a:t>Whey protein may </a:t>
            </a:r>
            <a:r>
              <a:rPr sz="2000" dirty="0"/>
              <a:t>lower both LDL and total cholesterol</a:t>
            </a:r>
          </a:p>
          <a:p>
            <a:pPr marL="107152" indent="-107152" defTabSz="164300">
              <a:spcBef>
                <a:spcPts val="844"/>
              </a:spcBef>
              <a:defRPr sz="2360">
                <a:solidFill>
                  <a:srgbClr val="000000"/>
                </a:solidFill>
                <a:latin typeface="Times New Roman"/>
                <a:ea typeface="Times New Roman"/>
                <a:cs typeface="Times New Roman"/>
                <a:sym typeface="Times New Roman"/>
              </a:defRPr>
            </a:pPr>
            <a:r>
              <a:rPr sz="2000" b="1" dirty="0"/>
              <a:t>Exercise on most days of the week and lose weight</a:t>
            </a:r>
            <a:br>
              <a:rPr sz="2000" b="1" dirty="0"/>
            </a:br>
            <a:r>
              <a:rPr sz="2000" dirty="0" smtClean="0"/>
              <a:t>Even10-minute </a:t>
            </a:r>
            <a:r>
              <a:rPr sz="2000" dirty="0"/>
              <a:t>intervals several times a day, can help you </a:t>
            </a:r>
            <a:r>
              <a:rPr sz="2000" b="1" dirty="0"/>
              <a:t>lose weight. Consider taking </a:t>
            </a:r>
            <a:r>
              <a:rPr sz="2000" dirty="0"/>
              <a:t>a brisk daily walk during your lunch hour, riding your bike to work</a:t>
            </a:r>
          </a:p>
          <a:p>
            <a:pPr marL="107152" indent="-107152" defTabSz="164300">
              <a:spcBef>
                <a:spcPts val="844"/>
              </a:spcBef>
              <a:defRPr sz="2360">
                <a:solidFill>
                  <a:srgbClr val="000000"/>
                </a:solidFill>
                <a:latin typeface="Times New Roman"/>
                <a:ea typeface="Times New Roman"/>
                <a:cs typeface="Times New Roman"/>
                <a:sym typeface="Times New Roman"/>
              </a:defRPr>
            </a:pPr>
            <a:r>
              <a:rPr sz="2000" b="1" dirty="0"/>
              <a:t>Quitting smoking</a:t>
            </a:r>
            <a:r>
              <a:rPr sz="2000" dirty="0"/>
              <a:t> can improve your HDL cholesterol level; within 15 years of quoting your risk of heart disease is similar to someone who never smoked</a:t>
            </a:r>
            <a:br>
              <a:rPr sz="2000" dirty="0"/>
            </a:br>
            <a:endParaRPr sz="2000" dirty="0"/>
          </a:p>
          <a:p>
            <a:pPr marL="107152" indent="-107152" defTabSz="164300">
              <a:spcBef>
                <a:spcPts val="844"/>
              </a:spcBef>
              <a:defRPr sz="920">
                <a:solidFill>
                  <a:srgbClr val="000000"/>
                </a:solidFill>
                <a:latin typeface="Times New Roman"/>
                <a:ea typeface="Times New Roman"/>
                <a:cs typeface="Times New Roman"/>
                <a:sym typeface="Times New Roman"/>
              </a:defRPr>
            </a:pPr>
            <a:endParaRPr sz="800" dirty="0"/>
          </a:p>
        </p:txBody>
      </p:sp>
      <p:sp>
        <p:nvSpPr>
          <p:cNvPr id="2" name="Slide Number Placeholder 1"/>
          <p:cNvSpPr>
            <a:spLocks noGrp="1"/>
          </p:cNvSpPr>
          <p:nvPr>
            <p:ph type="sldNum" sz="quarter" idx="2"/>
          </p:nvPr>
        </p:nvSpPr>
        <p:spPr/>
        <p:txBody>
          <a:bodyPr/>
          <a:lstStyle/>
          <a:p>
            <a:fld id="{86CB4B4D-7CA3-9044-876B-883B54F8677D}" type="slidenum">
              <a:rPr lang="uk-UA" smtClean="0"/>
              <a:pPr/>
              <a:t>25</a:t>
            </a:fld>
            <a:endParaRPr lang="uk-UA"/>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3406139" y="260566"/>
            <a:ext cx="5661661" cy="855645"/>
          </a:xfrm>
          <a:prstGeom prst="rect">
            <a:avLst/>
          </a:prstGeom>
        </p:spPr>
        <p:txBody>
          <a:bodyPr>
            <a:noAutofit/>
          </a:bodyPr>
          <a:lstStyle>
            <a:lvl1pPr>
              <a:defRPr sz="4500">
                <a:solidFill>
                  <a:srgbClr val="000000"/>
                </a:solidFill>
              </a:defRPr>
            </a:lvl1pPr>
          </a:lstStyle>
          <a:p>
            <a:r>
              <a:rPr lang="en-US" sz="2400" b="1" dirty="0" smtClean="0">
                <a:solidFill>
                  <a:srgbClr val="FFFFFF"/>
                </a:solidFill>
              </a:rPr>
              <a:t>Medicines to reduce Cholesterol </a:t>
            </a:r>
            <a:endParaRPr sz="2400" b="1" dirty="0">
              <a:solidFill>
                <a:srgbClr val="FFFFFF"/>
              </a:solidFill>
            </a:endParaRPr>
          </a:p>
        </p:txBody>
      </p:sp>
      <p:sp>
        <p:nvSpPr>
          <p:cNvPr id="130" name="Shape 130"/>
          <p:cNvSpPr>
            <a:spLocks noGrp="1"/>
          </p:cNvSpPr>
          <p:nvPr>
            <p:ph type="body" idx="1"/>
          </p:nvPr>
        </p:nvSpPr>
        <p:spPr>
          <a:xfrm>
            <a:off x="403861" y="1283851"/>
            <a:ext cx="8663939" cy="4995916"/>
          </a:xfrm>
          <a:prstGeom prst="rect">
            <a:avLst/>
          </a:prstGeom>
        </p:spPr>
        <p:txBody>
          <a:bodyPr>
            <a:noAutofit/>
          </a:bodyPr>
          <a:lstStyle/>
          <a:p>
            <a:pPr marL="246450" indent="-246450" defTabSz="377890">
              <a:spcBef>
                <a:spcPts val="2039"/>
              </a:spcBef>
              <a:defRPr sz="2668">
                <a:solidFill>
                  <a:srgbClr val="000000"/>
                </a:solidFill>
                <a:latin typeface="Times New Roman"/>
                <a:ea typeface="Times New Roman"/>
                <a:cs typeface="Times New Roman"/>
                <a:sym typeface="Times New Roman"/>
              </a:defRPr>
            </a:pPr>
            <a:endParaRPr sz="2000" dirty="0"/>
          </a:p>
          <a:p>
            <a:pPr marL="246450" indent="-246450" defTabSz="377890">
              <a:spcBef>
                <a:spcPts val="2039"/>
              </a:spcBef>
              <a:defRPr sz="2300">
                <a:solidFill>
                  <a:srgbClr val="000000"/>
                </a:solidFill>
                <a:latin typeface="Times New Roman"/>
                <a:ea typeface="Times New Roman"/>
                <a:cs typeface="Times New Roman"/>
                <a:sym typeface="Times New Roman"/>
              </a:defRPr>
            </a:pPr>
            <a:r>
              <a:rPr sz="2000" b="1" dirty="0"/>
              <a:t>Medicines</a:t>
            </a:r>
            <a:r>
              <a:rPr sz="2000" dirty="0"/>
              <a:t> may be needed to manage your cholesterol and there are several different types of medicines used for cholesterol management. Nutrition and exercise remain the most important part of your cholesterol management.</a:t>
            </a:r>
          </a:p>
          <a:p>
            <a:pPr marL="246450" indent="-246450" defTabSz="377890">
              <a:spcBef>
                <a:spcPts val="2039"/>
              </a:spcBef>
              <a:defRPr sz="2300">
                <a:solidFill>
                  <a:srgbClr val="000000"/>
                </a:solidFill>
                <a:latin typeface="Times New Roman"/>
                <a:ea typeface="Times New Roman"/>
                <a:cs typeface="Times New Roman"/>
                <a:sym typeface="Times New Roman"/>
              </a:defRPr>
            </a:pPr>
            <a:r>
              <a:rPr sz="2000" b="1" dirty="0"/>
              <a:t>Few natural products have been proven to reduce cholesterol, but some might be helpful. </a:t>
            </a:r>
            <a:r>
              <a:rPr sz="2000" dirty="0"/>
              <a:t>With your doctor's OK, consider these cholesterol-lowering products</a:t>
            </a:r>
            <a:r>
              <a:rPr sz="2000" b="1" dirty="0"/>
              <a:t/>
            </a:r>
            <a:br>
              <a:rPr sz="2000" b="1" dirty="0"/>
            </a:br>
            <a:endParaRPr sz="2000" b="1" dirty="0"/>
          </a:p>
          <a:p>
            <a:pPr marL="295740" indent="-295740" defTabSz="295740">
              <a:spcBef>
                <a:spcPts val="0"/>
              </a:spcBef>
              <a:buSzTx/>
              <a:buNone/>
              <a:tabLst>
                <a:tab pos="89294" algn="l"/>
                <a:tab pos="294669" algn="l"/>
              </a:tabLst>
              <a:defRPr sz="2300">
                <a:solidFill>
                  <a:srgbClr val="101010"/>
                </a:solidFill>
                <a:latin typeface="Times New Roman"/>
                <a:ea typeface="Times New Roman"/>
                <a:cs typeface="Times New Roman"/>
                <a:sym typeface="Times New Roman"/>
              </a:defRPr>
            </a:pPr>
            <a:r>
              <a:rPr sz="2000" b="1" dirty="0"/>
              <a:t>	•</a:t>
            </a:r>
            <a:r>
              <a:rPr sz="2000" dirty="0"/>
              <a:t>	Artichoke</a:t>
            </a:r>
          </a:p>
          <a:p>
            <a:pPr marL="295740" indent="-295740" defTabSz="295740">
              <a:spcBef>
                <a:spcPts val="0"/>
              </a:spcBef>
              <a:buSzTx/>
              <a:buNone/>
              <a:tabLst>
                <a:tab pos="89294" algn="l"/>
                <a:tab pos="294669" algn="l"/>
              </a:tabLst>
              <a:defRPr sz="2300">
                <a:solidFill>
                  <a:srgbClr val="101010"/>
                </a:solidFill>
                <a:latin typeface="Times New Roman"/>
                <a:ea typeface="Times New Roman"/>
                <a:cs typeface="Times New Roman"/>
                <a:sym typeface="Times New Roman"/>
              </a:defRPr>
            </a:pPr>
            <a:r>
              <a:rPr sz="2000" dirty="0"/>
              <a:t>	•	Barley</a:t>
            </a:r>
          </a:p>
          <a:p>
            <a:pPr marL="295740" indent="-295740" defTabSz="295740">
              <a:spcBef>
                <a:spcPts val="0"/>
              </a:spcBef>
              <a:buSzTx/>
              <a:buNone/>
              <a:tabLst>
                <a:tab pos="89294" algn="l"/>
                <a:tab pos="294669" algn="l"/>
              </a:tabLst>
              <a:defRPr sz="2300">
                <a:solidFill>
                  <a:srgbClr val="101010"/>
                </a:solidFill>
                <a:latin typeface="Times New Roman"/>
                <a:ea typeface="Times New Roman"/>
                <a:cs typeface="Times New Roman"/>
                <a:sym typeface="Times New Roman"/>
              </a:defRPr>
            </a:pPr>
            <a:r>
              <a:rPr sz="2000" dirty="0"/>
              <a:t>	•	Beta-</a:t>
            </a:r>
            <a:r>
              <a:rPr sz="2000" dirty="0" err="1"/>
              <a:t>sitosterol</a:t>
            </a:r>
            <a:r>
              <a:rPr sz="2000" dirty="0"/>
              <a:t> (found in oral supplements and some margarines, such as Promise </a:t>
            </a:r>
            <a:r>
              <a:rPr sz="2000" dirty="0" err="1"/>
              <a:t>Activ</a:t>
            </a:r>
            <a:r>
              <a:rPr sz="2000" dirty="0"/>
              <a:t>)</a:t>
            </a:r>
          </a:p>
          <a:p>
            <a:pPr marL="295740" indent="-295740" defTabSz="295740">
              <a:spcBef>
                <a:spcPts val="0"/>
              </a:spcBef>
              <a:buSzTx/>
              <a:buNone/>
              <a:tabLst>
                <a:tab pos="89294" algn="l"/>
                <a:tab pos="294669" algn="l"/>
              </a:tabLst>
              <a:defRPr sz="2300">
                <a:solidFill>
                  <a:srgbClr val="101010"/>
                </a:solidFill>
                <a:latin typeface="Times New Roman"/>
                <a:ea typeface="Times New Roman"/>
                <a:cs typeface="Times New Roman"/>
                <a:sym typeface="Times New Roman"/>
              </a:defRPr>
            </a:pPr>
            <a:r>
              <a:rPr sz="2000" dirty="0"/>
              <a:t>	•	Blond psyllium (found in seed husk and products such as Metamucil)</a:t>
            </a:r>
          </a:p>
          <a:p>
            <a:pPr marL="295740" indent="-295740" defTabSz="295740">
              <a:spcBef>
                <a:spcPts val="0"/>
              </a:spcBef>
              <a:buSzTx/>
              <a:buNone/>
              <a:tabLst>
                <a:tab pos="89294" algn="l"/>
                <a:tab pos="294669" algn="l"/>
              </a:tabLst>
              <a:defRPr sz="2300">
                <a:solidFill>
                  <a:srgbClr val="101010"/>
                </a:solidFill>
                <a:latin typeface="Times New Roman"/>
                <a:ea typeface="Times New Roman"/>
                <a:cs typeface="Times New Roman"/>
                <a:sym typeface="Times New Roman"/>
              </a:defRPr>
            </a:pPr>
            <a:r>
              <a:rPr sz="2000" dirty="0"/>
              <a:t>	•	Garlic</a:t>
            </a:r>
          </a:p>
          <a:p>
            <a:pPr marL="295740" indent="-295740" defTabSz="295740">
              <a:spcBef>
                <a:spcPts val="0"/>
              </a:spcBef>
              <a:buSzTx/>
              <a:buNone/>
              <a:tabLst>
                <a:tab pos="89294" algn="l"/>
                <a:tab pos="294669" algn="l"/>
              </a:tabLst>
              <a:defRPr sz="2300">
                <a:solidFill>
                  <a:srgbClr val="101010"/>
                </a:solidFill>
                <a:latin typeface="Times New Roman"/>
                <a:ea typeface="Times New Roman"/>
                <a:cs typeface="Times New Roman"/>
                <a:sym typeface="Times New Roman"/>
              </a:defRPr>
            </a:pPr>
            <a:r>
              <a:rPr sz="2000" dirty="0"/>
              <a:t>	•	Oat bran (found in oatmeal and whole oats)</a:t>
            </a:r>
          </a:p>
          <a:p>
            <a:pPr marL="295740" indent="-295740" defTabSz="295740">
              <a:spcBef>
                <a:spcPts val="0"/>
              </a:spcBef>
              <a:buSzTx/>
              <a:buNone/>
              <a:tabLst>
                <a:tab pos="89294" algn="l"/>
                <a:tab pos="294669" algn="l"/>
              </a:tabLst>
              <a:defRPr sz="1472">
                <a:solidFill>
                  <a:srgbClr val="101010"/>
                </a:solidFill>
                <a:latin typeface="Helvetica"/>
                <a:ea typeface="Helvetica"/>
                <a:cs typeface="Helvetica"/>
                <a:sym typeface="Helvetica"/>
              </a:defRPr>
            </a:pPr>
            <a:r>
              <a:rPr sz="2000" dirty="0">
                <a:latin typeface="Times New Roman"/>
                <a:ea typeface="Times New Roman"/>
                <a:cs typeface="Times New Roman"/>
                <a:sym typeface="Times New Roman"/>
              </a:rPr>
              <a:t>	•	</a:t>
            </a:r>
            <a:r>
              <a:rPr sz="2000" dirty="0" err="1">
                <a:latin typeface="Times New Roman"/>
                <a:ea typeface="Times New Roman"/>
                <a:cs typeface="Times New Roman"/>
                <a:sym typeface="Times New Roman"/>
              </a:rPr>
              <a:t>Sitostanol</a:t>
            </a:r>
            <a:r>
              <a:rPr sz="2000" dirty="0">
                <a:latin typeface="Times New Roman"/>
                <a:ea typeface="Times New Roman"/>
                <a:cs typeface="Times New Roman"/>
                <a:sym typeface="Times New Roman"/>
              </a:rPr>
              <a:t> (found in oral supplements and some margarines, such as </a:t>
            </a:r>
            <a:r>
              <a:rPr sz="2000" dirty="0" err="1">
                <a:latin typeface="Times New Roman"/>
                <a:ea typeface="Times New Roman"/>
                <a:cs typeface="Times New Roman"/>
                <a:sym typeface="Times New Roman"/>
              </a:rPr>
              <a:t>Benecol</a:t>
            </a:r>
            <a:r>
              <a:rPr sz="2000" dirty="0">
                <a:latin typeface="Times New Roman"/>
                <a:ea typeface="Times New Roman"/>
                <a:cs typeface="Times New Roman"/>
                <a:sym typeface="Times New Roman"/>
              </a:rPr>
              <a:t>)</a:t>
            </a:r>
            <a:r>
              <a:rPr sz="2000" dirty="0"/>
              <a:t/>
            </a:r>
            <a:br>
              <a:rPr sz="2000" dirty="0"/>
            </a:br>
            <a:endParaRPr sz="2000" dirty="0"/>
          </a:p>
          <a:p>
            <a:pPr marL="246450" indent="-246450" defTabSz="377890">
              <a:spcBef>
                <a:spcPts val="2039"/>
              </a:spcBef>
              <a:defRPr sz="2116">
                <a:solidFill>
                  <a:srgbClr val="000000"/>
                </a:solidFill>
                <a:latin typeface="Times New Roman"/>
                <a:ea typeface="Times New Roman"/>
                <a:cs typeface="Times New Roman"/>
                <a:sym typeface="Times New Roman"/>
              </a:defRPr>
            </a:pPr>
            <a:endParaRPr sz="1800" dirty="0"/>
          </a:p>
        </p:txBody>
      </p:sp>
      <p:sp>
        <p:nvSpPr>
          <p:cNvPr id="2" name="Slide Number Placeholder 1"/>
          <p:cNvSpPr>
            <a:spLocks noGrp="1"/>
          </p:cNvSpPr>
          <p:nvPr>
            <p:ph type="sldNum" sz="quarter" idx="2"/>
          </p:nvPr>
        </p:nvSpPr>
        <p:spPr/>
        <p:txBody>
          <a:bodyPr/>
          <a:lstStyle/>
          <a:p>
            <a:fld id="{86CB4B4D-7CA3-9044-876B-883B54F8677D}" type="slidenum">
              <a:rPr lang="uk-UA" smtClean="0"/>
              <a:pPr/>
              <a:t>26</a:t>
            </a:fld>
            <a:endParaRPr lang="uk-UA"/>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64212AE-C6D7-4DAE-B05A-60F3647E62E0}" type="slidenum">
              <a:rPr lang="en-US" smtClean="0"/>
              <a:t>27</a:t>
            </a:fld>
            <a:endParaRPr lang="en-US"/>
          </a:p>
        </p:txBody>
      </p:sp>
      <p:sp>
        <p:nvSpPr>
          <p:cNvPr id="5" name="Content Placeholder 2"/>
          <p:cNvSpPr txBox="1">
            <a:spLocks/>
          </p:cNvSpPr>
          <p:nvPr/>
        </p:nvSpPr>
        <p:spPr>
          <a:xfrm>
            <a:off x="644904" y="1512315"/>
            <a:ext cx="78867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smtClean="0">
                <a:solidFill>
                  <a:srgbClr val="000000"/>
                </a:solidFill>
              </a:rPr>
              <a:t>Four Priorities for 2017</a:t>
            </a:r>
            <a:endParaRPr lang="en-US" dirty="0" smtClean="0">
              <a:solidFill>
                <a:srgbClr val="000000"/>
              </a:solidFill>
            </a:endParaRPr>
          </a:p>
          <a:p>
            <a:pPr marL="514350" indent="-514350">
              <a:buFont typeface="+mj-lt"/>
              <a:buAutoNum type="arabicPeriod"/>
            </a:pPr>
            <a:r>
              <a:rPr lang="en-US" b="1" dirty="0" smtClean="0">
                <a:solidFill>
                  <a:srgbClr val="000000"/>
                </a:solidFill>
              </a:rPr>
              <a:t>At least 50% of Tajnid to attend monthly meetings where we </a:t>
            </a:r>
            <a:r>
              <a:rPr lang="en-US" b="1" smtClean="0">
                <a:solidFill>
                  <a:srgbClr val="000000"/>
                </a:solidFill>
              </a:rPr>
              <a:t>discuss </a:t>
            </a:r>
            <a:r>
              <a:rPr lang="en-US" b="1" smtClean="0">
                <a:solidFill>
                  <a:srgbClr val="000000"/>
                </a:solidFill>
              </a:rPr>
              <a:t>Huzoor’s vision</a:t>
            </a:r>
            <a:r>
              <a:rPr lang="en-US" b="1" dirty="0" smtClean="0">
                <a:solidFill>
                  <a:srgbClr val="000000"/>
                </a:solidFill>
              </a:rPr>
              <a:t>: “Save yourself and your families from a fire” in interactive discussions.</a:t>
            </a:r>
          </a:p>
          <a:p>
            <a:pPr marL="514350" indent="-514350">
              <a:buFont typeface="+mj-lt"/>
              <a:buAutoNum type="arabicPeriod"/>
            </a:pPr>
            <a:r>
              <a:rPr lang="en-US" b="1" dirty="0" smtClean="0">
                <a:solidFill>
                  <a:srgbClr val="000000"/>
                </a:solidFill>
              </a:rPr>
              <a:t>Bring 350+ new </a:t>
            </a:r>
            <a:r>
              <a:rPr lang="en-US" b="1" dirty="0" err="1" smtClean="0">
                <a:solidFill>
                  <a:srgbClr val="000000"/>
                </a:solidFill>
              </a:rPr>
              <a:t>Ansar</a:t>
            </a:r>
            <a:r>
              <a:rPr lang="en-US" b="1" dirty="0" smtClean="0">
                <a:solidFill>
                  <a:srgbClr val="000000"/>
                </a:solidFill>
              </a:rPr>
              <a:t> in </a:t>
            </a:r>
            <a:r>
              <a:rPr lang="en-US" b="1" dirty="0" err="1" smtClean="0">
                <a:solidFill>
                  <a:srgbClr val="000000"/>
                </a:solidFill>
              </a:rPr>
              <a:t>Nazam</a:t>
            </a:r>
            <a:r>
              <a:rPr lang="en-US" b="1" dirty="0" smtClean="0">
                <a:solidFill>
                  <a:srgbClr val="000000"/>
                </a:solidFill>
              </a:rPr>
              <a:t>-e-</a:t>
            </a:r>
            <a:r>
              <a:rPr lang="en-US" b="1" dirty="0" err="1" smtClean="0">
                <a:solidFill>
                  <a:srgbClr val="000000"/>
                </a:solidFill>
              </a:rPr>
              <a:t>Wasiyat</a:t>
            </a:r>
            <a:r>
              <a:rPr lang="en-US" b="1" dirty="0" smtClean="0">
                <a:solidFill>
                  <a:srgbClr val="000000"/>
                </a:solidFill>
              </a:rPr>
              <a:t> (The targets for small, medium and Large </a:t>
            </a:r>
            <a:r>
              <a:rPr lang="en-US" b="1" dirty="0" err="1" smtClean="0">
                <a:solidFill>
                  <a:srgbClr val="000000"/>
                </a:solidFill>
              </a:rPr>
              <a:t>Majlis</a:t>
            </a:r>
            <a:r>
              <a:rPr lang="en-US" b="1" dirty="0" smtClean="0">
                <a:solidFill>
                  <a:srgbClr val="000000"/>
                </a:solidFill>
              </a:rPr>
              <a:t> are 3, 5, and 7, respectively)</a:t>
            </a:r>
          </a:p>
          <a:p>
            <a:pPr marL="514350" indent="-514350">
              <a:buFont typeface="+mj-lt"/>
              <a:buAutoNum type="arabicPeriod"/>
            </a:pPr>
            <a:r>
              <a:rPr lang="en-US" b="1" dirty="0">
                <a:solidFill>
                  <a:srgbClr val="000000"/>
                </a:solidFill>
              </a:rPr>
              <a:t>Help establish a culture of congregational </a:t>
            </a:r>
            <a:r>
              <a:rPr lang="en-US" b="1" dirty="0" err="1">
                <a:solidFill>
                  <a:srgbClr val="000000"/>
                </a:solidFill>
              </a:rPr>
              <a:t>Salat</a:t>
            </a:r>
            <a:r>
              <a:rPr lang="en-US" b="1" dirty="0" smtClean="0">
                <a:solidFill>
                  <a:srgbClr val="000000"/>
                </a:solidFill>
              </a:rPr>
              <a:t>.</a:t>
            </a:r>
          </a:p>
          <a:p>
            <a:pPr marL="514350" indent="-514350">
              <a:buFont typeface="+mj-lt"/>
              <a:buAutoNum type="arabicPeriod"/>
            </a:pPr>
            <a:r>
              <a:rPr lang="en-US" b="1" dirty="0" smtClean="0">
                <a:solidFill>
                  <a:srgbClr val="000000"/>
                </a:solidFill>
              </a:rPr>
              <a:t>More than 50% </a:t>
            </a:r>
            <a:r>
              <a:rPr lang="en-US" b="1" dirty="0" err="1" smtClean="0">
                <a:solidFill>
                  <a:srgbClr val="000000"/>
                </a:solidFill>
              </a:rPr>
              <a:t>Tajnid</a:t>
            </a:r>
            <a:r>
              <a:rPr lang="en-US" b="1" dirty="0" smtClean="0">
                <a:solidFill>
                  <a:srgbClr val="000000"/>
                </a:solidFill>
              </a:rPr>
              <a:t> to attend National </a:t>
            </a:r>
            <a:r>
              <a:rPr lang="en-US" b="1" dirty="0" err="1" smtClean="0">
                <a:solidFill>
                  <a:srgbClr val="000000"/>
                </a:solidFill>
              </a:rPr>
              <a:t>Ijtima</a:t>
            </a:r>
            <a:r>
              <a:rPr lang="en-US" b="1" dirty="0" smtClean="0">
                <a:solidFill>
                  <a:srgbClr val="000000"/>
                </a:solidFill>
              </a:rPr>
              <a:t>.</a:t>
            </a:r>
            <a:endParaRPr lang="en-US" b="1" dirty="0">
              <a:solidFill>
                <a:srgbClr val="000000"/>
              </a:solidFill>
            </a:endParaRPr>
          </a:p>
        </p:txBody>
      </p:sp>
    </p:spTree>
    <p:extLst>
      <p:ext uri="{BB962C8B-B14F-4D97-AF65-F5344CB8AC3E}">
        <p14:creationId xmlns:p14="http://schemas.microsoft.com/office/powerpoint/2010/main" val="36282974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453"/>
            <a:ext cx="7886700" cy="4351338"/>
          </a:xfrm>
        </p:spPr>
        <p:txBody>
          <a:bodyPr>
            <a:normAutofit/>
          </a:bodyPr>
          <a:lstStyle/>
          <a:p>
            <a:pPr marL="0" indent="0">
              <a:buNone/>
            </a:pPr>
            <a:r>
              <a:rPr lang="en-US" b="1" dirty="0" smtClean="0"/>
              <a:t>Local Reminders</a:t>
            </a:r>
          </a:p>
          <a:p>
            <a:pPr marL="971550" lvl="1" indent="-514350">
              <a:buFont typeface="+mj-lt"/>
              <a:buAutoNum type="arabicPeriod"/>
            </a:pPr>
            <a:r>
              <a:rPr lang="en-US" b="1" dirty="0"/>
              <a:t>	</a:t>
            </a:r>
            <a:endParaRPr lang="en-US" b="1" dirty="0" smtClean="0"/>
          </a:p>
          <a:p>
            <a:pPr marL="971550" lvl="1" indent="-514350">
              <a:buFont typeface="+mj-lt"/>
              <a:buAutoNum type="arabicPeriod"/>
            </a:pPr>
            <a:r>
              <a:rPr lang="en-US" b="1" dirty="0"/>
              <a:t>	</a:t>
            </a:r>
            <a:endParaRPr lang="en-US" dirty="0"/>
          </a:p>
          <a:p>
            <a:endParaRPr lang="en-US" dirty="0" smtClean="0"/>
          </a:p>
          <a:p>
            <a:endParaRPr lang="en-US" dirty="0"/>
          </a:p>
          <a:p>
            <a:pPr marL="0" indent="0">
              <a:buNone/>
            </a:pPr>
            <a:endParaRPr lang="en-US" dirty="0" smtClean="0"/>
          </a:p>
          <a:p>
            <a:endParaRPr lang="en-US" dirty="0"/>
          </a:p>
          <a:p>
            <a:endParaRPr lang="en-US" dirty="0" smtClean="0"/>
          </a:p>
          <a:p>
            <a:pPr marL="0" indent="0">
              <a:buNone/>
            </a:pPr>
            <a:r>
              <a:rPr lang="en-US" b="1" dirty="0" err="1" smtClean="0"/>
              <a:t>Dua</a:t>
            </a:r>
            <a:endParaRPr lang="en-US" b="1" dirty="0"/>
          </a:p>
        </p:txBody>
      </p:sp>
      <p:sp>
        <p:nvSpPr>
          <p:cNvPr id="2" name="Slide Number Placeholder 1"/>
          <p:cNvSpPr>
            <a:spLocks noGrp="1"/>
          </p:cNvSpPr>
          <p:nvPr>
            <p:ph type="sldNum" sz="quarter" idx="12"/>
          </p:nvPr>
        </p:nvSpPr>
        <p:spPr/>
        <p:txBody>
          <a:bodyPr/>
          <a:lstStyle/>
          <a:p>
            <a:fld id="{D64212AE-C6D7-4DAE-B05A-60F3647E62E0}" type="slidenum">
              <a:rPr lang="en-US" smtClean="0"/>
              <a:t>28</a:t>
            </a:fld>
            <a:endParaRPr lang="en-US"/>
          </a:p>
        </p:txBody>
      </p:sp>
    </p:spTree>
    <p:extLst>
      <p:ext uri="{BB962C8B-B14F-4D97-AF65-F5344CB8AC3E}">
        <p14:creationId xmlns:p14="http://schemas.microsoft.com/office/powerpoint/2010/main" val="1349908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64212AE-C6D7-4DAE-B05A-60F3647E62E0}" type="slidenum">
              <a:rPr lang="en-US" smtClean="0"/>
              <a:t>3</a:t>
            </a:fld>
            <a:endParaRPr lang="en-US"/>
          </a:p>
        </p:txBody>
      </p:sp>
      <p:sp>
        <p:nvSpPr>
          <p:cNvPr id="3" name="Rectangle 2"/>
          <p:cNvSpPr/>
          <p:nvPr/>
        </p:nvSpPr>
        <p:spPr>
          <a:xfrm>
            <a:off x="373380" y="1454557"/>
            <a:ext cx="8519160" cy="5165517"/>
          </a:xfrm>
          <a:prstGeom prst="rect">
            <a:avLst/>
          </a:prstGeom>
        </p:spPr>
        <p:txBody>
          <a:bodyPr wrap="square">
            <a:spAutoFit/>
          </a:bodyPr>
          <a:lstStyle/>
          <a:p>
            <a:pPr marR="0" lvl="0" algn="just">
              <a:spcBef>
                <a:spcPts val="0"/>
              </a:spcBef>
              <a:spcAft>
                <a:spcPts val="1000"/>
              </a:spcAft>
            </a:pPr>
            <a:r>
              <a:rPr lang="en-US" sz="2400" dirty="0" smtClean="0">
                <a:ea typeface="Calibri" panose="020F0502020204030204" pitchFamily="34" charset="0"/>
                <a:cs typeface="Arial" panose="020B0604020202020204" pitchFamily="34" charset="0"/>
              </a:rPr>
              <a:t>The Promised Messiah (as) says</a:t>
            </a:r>
            <a:r>
              <a:rPr lang="en-US" sz="2400" dirty="0">
                <a:ea typeface="Calibri" panose="020F0502020204030204" pitchFamily="34" charset="0"/>
                <a:cs typeface="Arial" panose="020B0604020202020204" pitchFamily="34" charset="0"/>
              </a:rPr>
              <a:t>, ‘And making of Will that renders an unending financial help will become a source of perpetual reward for the one who makes it. And such a Will falls in the category of </a:t>
            </a:r>
            <a:r>
              <a:rPr lang="en-US" sz="2400" i="1" dirty="0" err="1">
                <a:ea typeface="Calibri" panose="020F0502020204030204" pitchFamily="34" charset="0"/>
                <a:cs typeface="Arial" panose="020B0604020202020204" pitchFamily="34" charset="0"/>
              </a:rPr>
              <a:t>Khairat</a:t>
            </a:r>
            <a:r>
              <a:rPr lang="en-US" sz="2400" i="1" dirty="0">
                <a:ea typeface="Calibri" panose="020F0502020204030204" pitchFamily="34" charset="0"/>
                <a:cs typeface="Arial" panose="020B0604020202020204" pitchFamily="34" charset="0"/>
              </a:rPr>
              <a:t>-e-</a:t>
            </a:r>
            <a:r>
              <a:rPr lang="en-US" sz="2400" i="1" dirty="0" err="1">
                <a:ea typeface="Calibri" panose="020F0502020204030204" pitchFamily="34" charset="0"/>
                <a:cs typeface="Arial" panose="020B0604020202020204" pitchFamily="34" charset="0"/>
              </a:rPr>
              <a:t>Jarya</a:t>
            </a:r>
            <a:r>
              <a:rPr lang="en-US" sz="2400" dirty="0">
                <a:ea typeface="Calibri" panose="020F0502020204030204" pitchFamily="34" charset="0"/>
                <a:cs typeface="Arial" panose="020B0604020202020204" pitchFamily="34" charset="0"/>
              </a:rPr>
              <a:t>. </a:t>
            </a:r>
            <a:endParaRPr lang="en-US" sz="2400" b="1" i="1" dirty="0">
              <a:ea typeface="Calibri" panose="020F0502020204030204" pitchFamily="34" charset="0"/>
              <a:cs typeface="Arial" panose="020B0604020202020204" pitchFamily="34" charset="0"/>
            </a:endParaRPr>
          </a:p>
          <a:p>
            <a:pPr marR="0" lvl="0" algn="just">
              <a:spcBef>
                <a:spcPts val="0"/>
              </a:spcBef>
              <a:spcAft>
                <a:spcPts val="1000"/>
              </a:spcAft>
            </a:pPr>
            <a:r>
              <a:rPr lang="en-US" sz="2400" dirty="0" smtClean="0"/>
              <a:t>“</a:t>
            </a:r>
            <a:r>
              <a:rPr lang="en-US" sz="2400" dirty="0"/>
              <a:t>There are many who, for their love of the World, shall ignore my commandment but shall soon be taken away from this world — then at the last hour they shall cry out</a:t>
            </a:r>
          </a:p>
          <a:p>
            <a:pPr marR="0" lvl="0" algn="just">
              <a:spcBef>
                <a:spcPts val="0"/>
              </a:spcBef>
              <a:spcAft>
                <a:spcPts val="1000"/>
              </a:spcAft>
            </a:pPr>
            <a:endParaRPr lang="en-US" sz="2400" b="1" i="1" dirty="0">
              <a:effectLst/>
              <a:ea typeface="Calibri" panose="020F0502020204030204" pitchFamily="34" charset="0"/>
              <a:cs typeface="Arial" panose="020B0604020202020204" pitchFamily="34" charset="0"/>
            </a:endParaRPr>
          </a:p>
          <a:p>
            <a:pPr algn="just">
              <a:spcAft>
                <a:spcPts val="1000"/>
              </a:spcAft>
            </a:pPr>
            <a:r>
              <a:rPr lang="en-US" sz="2400" dirty="0"/>
              <a:t>'This is what the Gracious God had promised and the Messengers spoke the truth. (36:53</a:t>
            </a:r>
            <a:r>
              <a:rPr lang="en-US" sz="2400" dirty="0" smtClean="0"/>
              <a:t>)”.</a:t>
            </a:r>
          </a:p>
          <a:p>
            <a:pPr algn="just">
              <a:spcAft>
                <a:spcPts val="1000"/>
              </a:spcAft>
            </a:pPr>
            <a:r>
              <a:rPr lang="en-US" sz="2400" i="1" dirty="0"/>
              <a:t>	</a:t>
            </a:r>
            <a:r>
              <a:rPr lang="en-US" sz="2400" i="1" dirty="0" smtClean="0"/>
              <a:t>					(</a:t>
            </a:r>
            <a:r>
              <a:rPr lang="en-US" sz="2400" i="1" dirty="0" err="1"/>
              <a:t>Risala</a:t>
            </a:r>
            <a:r>
              <a:rPr lang="en-US" sz="2400" i="1" dirty="0"/>
              <a:t> Al-</a:t>
            </a:r>
            <a:r>
              <a:rPr lang="en-US" sz="2400" i="1" dirty="0" err="1"/>
              <a:t>Wasiyyat</a:t>
            </a:r>
            <a:r>
              <a:rPr lang="en-US" sz="2400" i="1" dirty="0"/>
              <a:t>)</a:t>
            </a:r>
            <a:r>
              <a:rPr lang="en-US" sz="2400" dirty="0"/>
              <a:t> </a:t>
            </a:r>
          </a:p>
          <a:p>
            <a:pPr marL="342900" marR="0" lvl="0" indent="-342900" algn="just">
              <a:spcBef>
                <a:spcPts val="0"/>
              </a:spcBef>
              <a:spcAft>
                <a:spcPts val="1000"/>
              </a:spcAft>
              <a:buFont typeface="+mj-lt"/>
              <a:buAutoNum type="arabicPeriod"/>
            </a:pPr>
            <a:endParaRPr lang="en-US" sz="2400" dirty="0">
              <a:effectLst/>
              <a:ea typeface="Calibri" panose="020F0502020204030204" pitchFamily="34" charset="0"/>
              <a:cs typeface="Arial" panose="020B0604020202020204" pitchFamily="34" charset="0"/>
            </a:endParaRPr>
          </a:p>
        </p:txBody>
      </p:sp>
      <p:pic>
        <p:nvPicPr>
          <p:cNvPr id="102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240" y="4281656"/>
            <a:ext cx="4437063" cy="4953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983713" y="436398"/>
            <a:ext cx="2766142" cy="523220"/>
          </a:xfrm>
          <a:prstGeom prst="rect">
            <a:avLst/>
          </a:prstGeom>
        </p:spPr>
        <p:txBody>
          <a:bodyPr wrap="none">
            <a:spAutoFit/>
          </a:bodyPr>
          <a:lstStyle/>
          <a:p>
            <a:r>
              <a:rPr lang="en-US" sz="2800" b="1" dirty="0" smtClean="0">
                <a:solidFill>
                  <a:schemeClr val="bg1"/>
                </a:solidFill>
              </a:rPr>
              <a:t>Why do </a:t>
            </a:r>
            <a:r>
              <a:rPr lang="en-US" sz="2800" b="1" dirty="0" err="1" smtClean="0">
                <a:solidFill>
                  <a:schemeClr val="bg1"/>
                </a:solidFill>
              </a:rPr>
              <a:t>Wasiyat</a:t>
            </a:r>
            <a:r>
              <a:rPr lang="en-US" sz="2800" b="1" dirty="0" smtClean="0">
                <a:solidFill>
                  <a:schemeClr val="bg1"/>
                </a:solidFill>
              </a:rPr>
              <a:t>?</a:t>
            </a:r>
            <a:endParaRPr lang="en-US" sz="2800" b="1" dirty="0">
              <a:solidFill>
                <a:schemeClr val="bg1"/>
              </a:solidFill>
            </a:endParaRPr>
          </a:p>
        </p:txBody>
      </p:sp>
    </p:spTree>
    <p:extLst>
      <p:ext uri="{BB962C8B-B14F-4D97-AF65-F5344CB8AC3E}">
        <p14:creationId xmlns:p14="http://schemas.microsoft.com/office/powerpoint/2010/main" val="54405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710" y="1246505"/>
            <a:ext cx="7886700" cy="4430395"/>
          </a:xfrm>
        </p:spPr>
        <p:txBody>
          <a:bodyPr>
            <a:noAutofit/>
          </a:bodyPr>
          <a:lstStyle/>
          <a:p>
            <a:pPr marL="0" lvl="0" indent="0">
              <a:buNone/>
            </a:pPr>
            <a:r>
              <a:rPr lang="en-US" sz="2400" b="1" dirty="0" smtClean="0"/>
              <a:t>Blessings of reciting the Holy Quran</a:t>
            </a:r>
          </a:p>
          <a:p>
            <a:pPr marL="0" lvl="0" indent="0">
              <a:buNone/>
            </a:pPr>
            <a:endParaRPr lang="en-US" sz="800" b="1" dirty="0"/>
          </a:p>
          <a:p>
            <a:pPr marL="0" lvl="0" indent="0">
              <a:buNone/>
            </a:pPr>
            <a:r>
              <a:rPr lang="en-US" dirty="0" err="1"/>
              <a:t>Hazrat</a:t>
            </a:r>
            <a:r>
              <a:rPr lang="en-US" dirty="0"/>
              <a:t> Abu </a:t>
            </a:r>
            <a:r>
              <a:rPr lang="en-US" dirty="0" err="1"/>
              <a:t>Umamah</a:t>
            </a:r>
            <a:r>
              <a:rPr lang="en-US" dirty="0"/>
              <a:t> relates that he heard the Holy Prophet </a:t>
            </a:r>
            <a:r>
              <a:rPr lang="en-US" dirty="0" smtClean="0"/>
              <a:t>(saw) said </a:t>
            </a:r>
            <a:r>
              <a:rPr lang="en-US" dirty="0"/>
              <a:t>: keep reading the Quran for it will intercede for its readers on the Day of </a:t>
            </a:r>
            <a:r>
              <a:rPr lang="en-US" dirty="0" smtClean="0"/>
              <a:t>Judgment. </a:t>
            </a:r>
          </a:p>
          <a:p>
            <a:pPr marL="0" lvl="0" indent="0" algn="r">
              <a:buNone/>
            </a:pPr>
            <a:r>
              <a:rPr lang="en-US" dirty="0" smtClean="0"/>
              <a:t>(</a:t>
            </a:r>
            <a:r>
              <a:rPr lang="en-US" dirty="0"/>
              <a:t>Muslim</a:t>
            </a:r>
            <a:r>
              <a:rPr lang="en-US" dirty="0" smtClean="0"/>
              <a:t>)</a:t>
            </a:r>
            <a:endParaRPr lang="en-US" dirty="0"/>
          </a:p>
        </p:txBody>
      </p:sp>
      <p:sp>
        <p:nvSpPr>
          <p:cNvPr id="2" name="Rectangle 1"/>
          <p:cNvSpPr/>
          <p:nvPr/>
        </p:nvSpPr>
        <p:spPr>
          <a:xfrm>
            <a:off x="3488762" y="394454"/>
            <a:ext cx="5541902" cy="523220"/>
          </a:xfrm>
          <a:prstGeom prst="rect">
            <a:avLst/>
          </a:prstGeom>
        </p:spPr>
        <p:txBody>
          <a:bodyPr wrap="none">
            <a:spAutoFit/>
          </a:bodyPr>
          <a:lstStyle/>
          <a:p>
            <a:r>
              <a:rPr lang="en-US" sz="2800" b="1" dirty="0">
                <a:solidFill>
                  <a:schemeClr val="bg1"/>
                </a:solidFill>
              </a:rPr>
              <a:t>Why </a:t>
            </a:r>
            <a:r>
              <a:rPr lang="en-US" sz="2800" b="1" dirty="0" smtClean="0">
                <a:solidFill>
                  <a:schemeClr val="bg1"/>
                </a:solidFill>
              </a:rPr>
              <a:t>read </a:t>
            </a:r>
            <a:r>
              <a:rPr lang="en-US" sz="2800" b="1" dirty="0">
                <a:solidFill>
                  <a:schemeClr val="bg1"/>
                </a:solidFill>
              </a:rPr>
              <a:t>the Holy Quran </a:t>
            </a:r>
            <a:r>
              <a:rPr lang="en-US" sz="2800" b="1" dirty="0" smtClean="0">
                <a:solidFill>
                  <a:schemeClr val="bg1"/>
                </a:solidFill>
              </a:rPr>
              <a:t>regularly?</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fld id="{D64212AE-C6D7-4DAE-B05A-60F3647E62E0}" type="slidenum">
              <a:rPr lang="en-US" smtClean="0"/>
              <a:t>4</a:t>
            </a:fld>
            <a:endParaRPr lang="en-US"/>
          </a:p>
        </p:txBody>
      </p:sp>
    </p:spTree>
    <p:extLst>
      <p:ext uri="{BB962C8B-B14F-4D97-AF65-F5344CB8AC3E}">
        <p14:creationId xmlns:p14="http://schemas.microsoft.com/office/powerpoint/2010/main" val="3409862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710" y="1396529"/>
            <a:ext cx="8042910" cy="4430395"/>
          </a:xfrm>
        </p:spPr>
        <p:txBody>
          <a:bodyPr>
            <a:noAutofit/>
          </a:bodyPr>
          <a:lstStyle/>
          <a:p>
            <a:pPr marL="0" indent="0">
              <a:buNone/>
            </a:pPr>
            <a:r>
              <a:rPr lang="en-US" b="1" u="sng" dirty="0"/>
              <a:t>Teach Your Children to Offer Congregational Prayers</a:t>
            </a:r>
            <a:endParaRPr lang="en-US" dirty="0"/>
          </a:p>
          <a:p>
            <a:pPr marL="0" indent="0">
              <a:buNone/>
            </a:pPr>
            <a:r>
              <a:rPr lang="en-US" dirty="0" err="1"/>
              <a:t>Hazrat</a:t>
            </a:r>
            <a:r>
              <a:rPr lang="en-US" dirty="0"/>
              <a:t> </a:t>
            </a:r>
            <a:r>
              <a:rPr lang="en-US" dirty="0" err="1"/>
              <a:t>Khalifatul</a:t>
            </a:r>
            <a:r>
              <a:rPr lang="en-US" dirty="0"/>
              <a:t> </a:t>
            </a:r>
            <a:r>
              <a:rPr lang="en-US" dirty="0" err="1"/>
              <a:t>Masih</a:t>
            </a:r>
            <a:r>
              <a:rPr lang="en-US" dirty="0"/>
              <a:t> II </a:t>
            </a:r>
            <a:r>
              <a:rPr lang="en-US" dirty="0" smtClean="0"/>
              <a:t>(</a:t>
            </a:r>
            <a:r>
              <a:rPr lang="en-US" dirty="0" err="1" smtClean="0"/>
              <a:t>ra</a:t>
            </a:r>
            <a:r>
              <a:rPr lang="en-US" dirty="0" smtClean="0"/>
              <a:t>) </a:t>
            </a:r>
            <a:r>
              <a:rPr lang="en-US" dirty="0"/>
              <a:t>writes that in my opinion there is no enemy of the children greater than those parents who do not teach the children to offer their prayer in </a:t>
            </a:r>
            <a:r>
              <a:rPr lang="en-US" dirty="0" smtClean="0"/>
              <a:t>congregation.</a:t>
            </a:r>
          </a:p>
          <a:p>
            <a:pPr marL="0" indent="0">
              <a:buNone/>
            </a:pPr>
            <a:r>
              <a:rPr lang="en-US" dirty="0" smtClean="0"/>
              <a:t>(Friday </a:t>
            </a:r>
            <a:r>
              <a:rPr lang="en-US" dirty="0"/>
              <a:t>Sermon of </a:t>
            </a:r>
            <a:r>
              <a:rPr lang="en-US" dirty="0" err="1"/>
              <a:t>Hadhrat</a:t>
            </a:r>
            <a:r>
              <a:rPr lang="en-US" dirty="0"/>
              <a:t> </a:t>
            </a:r>
            <a:r>
              <a:rPr lang="en-US" dirty="0" err="1"/>
              <a:t>Khalifatul</a:t>
            </a:r>
            <a:r>
              <a:rPr lang="en-US" dirty="0"/>
              <a:t> </a:t>
            </a:r>
            <a:r>
              <a:rPr lang="en-US" dirty="0" err="1"/>
              <a:t>Masih</a:t>
            </a:r>
            <a:r>
              <a:rPr lang="en-US" dirty="0"/>
              <a:t> V (ABA), October 24, 2014.</a:t>
            </a:r>
            <a:endParaRPr lang="en-US" dirty="0">
              <a:solidFill>
                <a:srgbClr val="FF0000"/>
              </a:solidFill>
            </a:endParaRPr>
          </a:p>
        </p:txBody>
      </p:sp>
      <p:sp>
        <p:nvSpPr>
          <p:cNvPr id="2" name="Rectangle 1"/>
          <p:cNvSpPr/>
          <p:nvPr/>
        </p:nvSpPr>
        <p:spPr>
          <a:xfrm>
            <a:off x="3477723" y="381836"/>
            <a:ext cx="5548891" cy="523220"/>
          </a:xfrm>
          <a:prstGeom prst="rect">
            <a:avLst/>
          </a:prstGeom>
        </p:spPr>
        <p:txBody>
          <a:bodyPr wrap="none">
            <a:spAutoFit/>
          </a:bodyPr>
          <a:lstStyle/>
          <a:p>
            <a:r>
              <a:rPr lang="en-US" sz="2800" b="1" dirty="0" smtClean="0">
                <a:solidFill>
                  <a:schemeClr val="bg1"/>
                </a:solidFill>
              </a:rPr>
              <a:t>Watching Our Congregational </a:t>
            </a:r>
            <a:r>
              <a:rPr lang="en-US" sz="2800" b="1" dirty="0" err="1" smtClean="0">
                <a:solidFill>
                  <a:schemeClr val="bg1"/>
                </a:solidFill>
              </a:rPr>
              <a:t>Salat</a:t>
            </a:r>
            <a:r>
              <a:rPr lang="en-US" sz="2800" b="1" dirty="0">
                <a:solidFill>
                  <a:schemeClr val="bg1"/>
                </a:solidFill>
              </a:rPr>
              <a:t>!</a:t>
            </a:r>
          </a:p>
        </p:txBody>
      </p:sp>
      <p:sp>
        <p:nvSpPr>
          <p:cNvPr id="4" name="Slide Number Placeholder 3"/>
          <p:cNvSpPr>
            <a:spLocks noGrp="1"/>
          </p:cNvSpPr>
          <p:nvPr>
            <p:ph type="sldNum" sz="quarter" idx="12"/>
          </p:nvPr>
        </p:nvSpPr>
        <p:spPr/>
        <p:txBody>
          <a:bodyPr/>
          <a:lstStyle/>
          <a:p>
            <a:fld id="{D64212AE-C6D7-4DAE-B05A-60F3647E62E0}" type="slidenum">
              <a:rPr lang="en-US" smtClean="0"/>
              <a:t>5</a:t>
            </a:fld>
            <a:endParaRPr lang="en-US"/>
          </a:p>
        </p:txBody>
      </p:sp>
    </p:spTree>
    <p:extLst>
      <p:ext uri="{BB962C8B-B14F-4D97-AF65-F5344CB8AC3E}">
        <p14:creationId xmlns:p14="http://schemas.microsoft.com/office/powerpoint/2010/main" val="3734250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5600" y="1539240"/>
            <a:ext cx="8339320" cy="44674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Have we fulfilled our responsibility to spread true Islam’s message to the world? </a:t>
            </a:r>
          </a:p>
        </p:txBody>
      </p:sp>
      <p:sp>
        <p:nvSpPr>
          <p:cNvPr id="2" name="Slide Number Placeholder 1"/>
          <p:cNvSpPr>
            <a:spLocks noGrp="1"/>
          </p:cNvSpPr>
          <p:nvPr>
            <p:ph type="sldNum" sz="quarter" idx="12"/>
          </p:nvPr>
        </p:nvSpPr>
        <p:spPr/>
        <p:txBody>
          <a:bodyPr/>
          <a:lstStyle/>
          <a:p>
            <a:fld id="{D64212AE-C6D7-4DAE-B05A-60F3647E62E0}" type="slidenum">
              <a:rPr lang="en-US" smtClean="0"/>
              <a:t>6</a:t>
            </a:fld>
            <a:endParaRPr lang="en-US"/>
          </a:p>
        </p:txBody>
      </p:sp>
    </p:spTree>
    <p:extLst>
      <p:ext uri="{BB962C8B-B14F-4D97-AF65-F5344CB8AC3E}">
        <p14:creationId xmlns:p14="http://schemas.microsoft.com/office/powerpoint/2010/main" val="272400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8144" y="2065847"/>
            <a:ext cx="3813225" cy="2677656"/>
          </a:xfrm>
          <a:prstGeom prst="rect">
            <a:avLst/>
          </a:prstGeom>
        </p:spPr>
        <p:txBody>
          <a:bodyPr wrap="square">
            <a:spAutoFit/>
          </a:bodyPr>
          <a:lstStyle/>
          <a:p>
            <a:r>
              <a:rPr lang="en-US" sz="2800" dirty="0"/>
              <a:t>[41:34] And who is better in speech than he who invites </a:t>
            </a:r>
            <a:r>
              <a:rPr lang="en-US" sz="2800" i="1" dirty="0"/>
              <a:t>men </a:t>
            </a:r>
            <a:r>
              <a:rPr lang="en-US" sz="2800" dirty="0"/>
              <a:t>to Allah and does good works and says, ‘I am surely of those who submit?’</a:t>
            </a:r>
            <a:endParaRPr lang="en-US" sz="2800" b="1" dirty="0"/>
          </a:p>
        </p:txBody>
      </p:sp>
      <p:sp>
        <p:nvSpPr>
          <p:cNvPr id="6" name="TextBox 5"/>
          <p:cNvSpPr txBox="1"/>
          <p:nvPr/>
        </p:nvSpPr>
        <p:spPr>
          <a:xfrm>
            <a:off x="4683505" y="1027734"/>
            <a:ext cx="3723070" cy="400110"/>
          </a:xfrm>
          <a:prstGeom prst="rect">
            <a:avLst/>
          </a:prstGeom>
          <a:noFill/>
        </p:spPr>
        <p:txBody>
          <a:bodyPr wrap="none" rtlCol="0">
            <a:spAutoFit/>
          </a:bodyPr>
          <a:lstStyle/>
          <a:p>
            <a:r>
              <a:rPr lang="en-US" sz="2000" dirty="0"/>
              <a:t>Click             to listen the recitation</a:t>
            </a:r>
          </a:p>
        </p:txBody>
      </p:sp>
      <p:pic>
        <p:nvPicPr>
          <p:cNvPr id="2" name="Picture 1"/>
          <p:cNvPicPr>
            <a:picLocks noChangeAspect="1"/>
          </p:cNvPicPr>
          <p:nvPr/>
        </p:nvPicPr>
        <p:blipFill>
          <a:blip r:embed="rId5"/>
          <a:stretch>
            <a:fillRect/>
          </a:stretch>
        </p:blipFill>
        <p:spPr>
          <a:xfrm>
            <a:off x="4752523" y="2088136"/>
            <a:ext cx="3879475" cy="1735830"/>
          </a:xfrm>
          <a:prstGeom prst="rect">
            <a:avLst/>
          </a:prstGeom>
        </p:spPr>
      </p:pic>
      <p:pic>
        <p:nvPicPr>
          <p:cNvPr id="3" name="41_3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1">
                <a:tint val="45000"/>
                <a:satMod val="400000"/>
              </a:schemeClr>
            </a:duotone>
          </a:blip>
          <a:stretch>
            <a:fillRect/>
          </a:stretch>
        </p:blipFill>
        <p:spPr>
          <a:xfrm>
            <a:off x="5398770" y="1027734"/>
            <a:ext cx="537210" cy="537210"/>
          </a:xfrm>
          <a:prstGeom prst="rect">
            <a:avLst/>
          </a:prstGeom>
        </p:spPr>
      </p:pic>
      <p:sp>
        <p:nvSpPr>
          <p:cNvPr id="4" name="Slide Number Placeholder 3"/>
          <p:cNvSpPr>
            <a:spLocks noGrp="1"/>
          </p:cNvSpPr>
          <p:nvPr>
            <p:ph type="sldNum" sz="quarter" idx="12"/>
          </p:nvPr>
        </p:nvSpPr>
        <p:spPr/>
        <p:txBody>
          <a:bodyPr/>
          <a:lstStyle/>
          <a:p>
            <a:fld id="{D64212AE-C6D7-4DAE-B05A-60F3647E62E0}" type="slidenum">
              <a:rPr lang="en-US" smtClean="0"/>
              <a:t>7</a:t>
            </a:fld>
            <a:endParaRPr lang="en-US"/>
          </a:p>
        </p:txBody>
      </p:sp>
    </p:spTree>
    <p:extLst>
      <p:ext uri="{BB962C8B-B14F-4D97-AF65-F5344CB8AC3E}">
        <p14:creationId xmlns:p14="http://schemas.microsoft.com/office/powerpoint/2010/main" val="147381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4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123" y="1310641"/>
            <a:ext cx="7886700" cy="3219998"/>
          </a:xfrm>
        </p:spPr>
        <p:txBody>
          <a:bodyPr>
            <a:noAutofit/>
          </a:bodyPr>
          <a:lstStyle/>
          <a:p>
            <a:r>
              <a:rPr lang="en-US" sz="2800" dirty="0" smtClean="0">
                <a:solidFill>
                  <a:srgbClr val="000000"/>
                </a:solidFill>
                <a:latin typeface="+mn-lt"/>
              </a:rPr>
              <a:t>How do you feel in taking part of spreading the message of Islam i.e., doing </a:t>
            </a:r>
            <a:r>
              <a:rPr lang="en-US" sz="2800" dirty="0" err="1" smtClean="0">
                <a:solidFill>
                  <a:srgbClr val="000000"/>
                </a:solidFill>
                <a:latin typeface="+mn-lt"/>
              </a:rPr>
              <a:t>Tabligh</a:t>
            </a:r>
            <a:r>
              <a:rPr lang="en-US" sz="2800" dirty="0" smtClean="0">
                <a:solidFill>
                  <a:srgbClr val="000000"/>
                </a:solidFill>
                <a:latin typeface="+mn-lt"/>
              </a:rPr>
              <a:t>?</a:t>
            </a:r>
            <a:endParaRPr lang="en-US" sz="2800" dirty="0">
              <a:solidFill>
                <a:srgbClr val="000000"/>
              </a:solidFill>
              <a:latin typeface="+mn-lt"/>
            </a:endParaRPr>
          </a:p>
        </p:txBody>
      </p:sp>
      <p:sp>
        <p:nvSpPr>
          <p:cNvPr id="6" name="TextBox 5"/>
          <p:cNvSpPr txBox="1"/>
          <p:nvPr/>
        </p:nvSpPr>
        <p:spPr>
          <a:xfrm>
            <a:off x="2047747" y="4675419"/>
            <a:ext cx="4734110" cy="707886"/>
          </a:xfrm>
          <a:prstGeom prst="rect">
            <a:avLst/>
          </a:prstGeom>
          <a:noFill/>
        </p:spPr>
        <p:txBody>
          <a:bodyPr wrap="square" rtlCol="0">
            <a:spAutoFit/>
          </a:bodyPr>
          <a:lstStyle/>
          <a:p>
            <a:pPr algn="ctr"/>
            <a:r>
              <a:rPr lang="en-US" sz="4000" dirty="0" smtClean="0">
                <a:solidFill>
                  <a:srgbClr val="000000"/>
                </a:solidFill>
              </a:rPr>
              <a:t>Share your thoughts</a:t>
            </a:r>
            <a:endParaRPr lang="en-US" sz="4000" dirty="0">
              <a:solidFill>
                <a:srgbClr val="000000"/>
              </a:solidFill>
            </a:endParaRPr>
          </a:p>
        </p:txBody>
      </p:sp>
      <p:sp>
        <p:nvSpPr>
          <p:cNvPr id="3" name="Slide Number Placeholder 2"/>
          <p:cNvSpPr>
            <a:spLocks noGrp="1"/>
          </p:cNvSpPr>
          <p:nvPr>
            <p:ph type="sldNum" sz="quarter" idx="12"/>
          </p:nvPr>
        </p:nvSpPr>
        <p:spPr/>
        <p:txBody>
          <a:bodyPr/>
          <a:lstStyle/>
          <a:p>
            <a:fld id="{D64212AE-C6D7-4DAE-B05A-60F3647E62E0}" type="slidenum">
              <a:rPr lang="en-US" smtClean="0"/>
              <a:t>8</a:t>
            </a:fld>
            <a:endParaRPr lang="en-US"/>
          </a:p>
        </p:txBody>
      </p:sp>
    </p:spTree>
    <p:extLst>
      <p:ext uri="{BB962C8B-B14F-4D97-AF65-F5344CB8AC3E}">
        <p14:creationId xmlns:p14="http://schemas.microsoft.com/office/powerpoint/2010/main" val="3483768278"/>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8090" y="1289825"/>
            <a:ext cx="8263378" cy="4524315"/>
          </a:xfrm>
          <a:prstGeom prst="rect">
            <a:avLst/>
          </a:prstGeom>
        </p:spPr>
        <p:txBody>
          <a:bodyPr wrap="square">
            <a:spAutoFit/>
          </a:bodyPr>
          <a:lstStyle/>
          <a:p>
            <a:r>
              <a:rPr lang="en-US" sz="2400" b="1" dirty="0" err="1"/>
              <a:t>Hazrat</a:t>
            </a:r>
            <a:r>
              <a:rPr lang="en-US" sz="2400" b="1" dirty="0"/>
              <a:t> </a:t>
            </a:r>
            <a:r>
              <a:rPr lang="en-US" sz="2400" b="1" dirty="0" err="1"/>
              <a:t>Masih</a:t>
            </a:r>
            <a:r>
              <a:rPr lang="en-US" sz="2400" b="1" dirty="0"/>
              <a:t> Maud (as) said: I</a:t>
            </a:r>
            <a:r>
              <a:rPr lang="en-US" sz="2400" b="1" dirty="0" smtClean="0"/>
              <a:t> have myself had full </a:t>
            </a:r>
            <a:r>
              <a:rPr lang="en-US" sz="2400" b="1" dirty="0"/>
              <a:t>experience in this way </a:t>
            </a:r>
            <a:r>
              <a:rPr lang="en-US" sz="2400" b="1" dirty="0" smtClean="0"/>
              <a:t>and having with </a:t>
            </a:r>
            <a:r>
              <a:rPr lang="en-US" sz="2400" b="1" dirty="0"/>
              <a:t>the  </a:t>
            </a:r>
            <a:r>
              <a:rPr lang="en-US" sz="2400" b="1" dirty="0" smtClean="0"/>
              <a:t>Grace </a:t>
            </a:r>
            <a:r>
              <a:rPr lang="en-US" sz="2400" b="1" dirty="0"/>
              <a:t>and </a:t>
            </a:r>
            <a:r>
              <a:rPr lang="en-US" sz="2400" b="1" dirty="0" smtClean="0"/>
              <a:t>Blessings </a:t>
            </a:r>
            <a:r>
              <a:rPr lang="en-US" sz="2400" b="1" dirty="0"/>
              <a:t>of Allah befitted from this pleasure and comfort, have this desire that for the sake of devoting life in the way of Allah, if I die and then be brought back to life, each time my devotion will increase with  a certain pleasure. </a:t>
            </a:r>
            <a:r>
              <a:rPr lang="en-US" sz="2400" b="1" dirty="0" smtClean="0"/>
              <a:t>Thus</a:t>
            </a:r>
            <a:r>
              <a:rPr lang="en-US" sz="2400" b="1" dirty="0"/>
              <a:t>, as I myself am experienced and have </a:t>
            </a:r>
            <a:r>
              <a:rPr lang="en-US" sz="2400" b="1" dirty="0" smtClean="0"/>
              <a:t>sampled </a:t>
            </a:r>
            <a:r>
              <a:rPr lang="en-US" sz="2400" b="1" dirty="0"/>
              <a:t>this dedication, Allah  the Almighty has gifted me with such zeal that even if I am told that there is no reward or benefit in this dedication of life, instead there is only hardship and sorrow, even then I cannot stop serving Islam. </a:t>
            </a:r>
            <a:endParaRPr lang="en-US" sz="2400" b="1" dirty="0" smtClean="0"/>
          </a:p>
          <a:p>
            <a:r>
              <a:rPr lang="en-US" sz="2400" b="1" dirty="0" smtClean="0"/>
              <a:t>   </a:t>
            </a:r>
            <a:endParaRPr lang="en-US" sz="2400" dirty="0"/>
          </a:p>
          <a:p>
            <a:pPr algn="r"/>
            <a:r>
              <a:rPr lang="en-US" sz="2400" b="1" dirty="0"/>
              <a:t> (AL HAKAM VOL 4  August 31st 1900)</a:t>
            </a:r>
            <a:endParaRPr lang="en-US" sz="2400" dirty="0"/>
          </a:p>
        </p:txBody>
      </p:sp>
      <p:sp>
        <p:nvSpPr>
          <p:cNvPr id="3" name="TextBox 6"/>
          <p:cNvSpPr txBox="1"/>
          <p:nvPr/>
        </p:nvSpPr>
        <p:spPr>
          <a:xfrm>
            <a:off x="3674532" y="424487"/>
            <a:ext cx="5077737"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 the Holy Prophet (saw)</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9</a:t>
            </a:fld>
            <a:endParaRPr lang="en-US"/>
          </a:p>
        </p:txBody>
      </p:sp>
    </p:spTree>
    <p:extLst>
      <p:ext uri="{BB962C8B-B14F-4D97-AF65-F5344CB8AC3E}">
        <p14:creationId xmlns:p14="http://schemas.microsoft.com/office/powerpoint/2010/main" val="3294069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naissance">
  <a:themeElements>
    <a:clrScheme name="Renaissance">
      <a:dk1>
        <a:srgbClr val="625B48"/>
      </a:dk1>
      <a:lt1>
        <a:srgbClr val="1A2D62"/>
      </a:lt1>
      <a:dk2>
        <a:srgbClr val="A7A7A7"/>
      </a:dk2>
      <a:lt2>
        <a:srgbClr val="535353"/>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Lucida Grande"/>
        <a:ea typeface="Lucida Grande"/>
        <a:cs typeface="Lucida Grande"/>
      </a:majorFont>
      <a:minorFont>
        <a:latin typeface="Helvetica"/>
        <a:ea typeface="Helvetica"/>
        <a:cs typeface="Helvetica"/>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2C6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3353</TotalTime>
  <Words>2179</Words>
  <Application>Microsoft Office PowerPoint</Application>
  <PresentationFormat>On-screen Show (4:3)</PresentationFormat>
  <Paragraphs>178</Paragraphs>
  <Slides>28</Slides>
  <Notes>14</Notes>
  <HiddenSlides>0</HiddenSlides>
  <MMClips>2</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Renaissance</vt:lpstr>
      <vt:lpstr>Office Theme</vt:lpstr>
      <vt:lpstr>Majlis Ansarullah Monthly Meeting</vt:lpstr>
      <vt:lpstr>AGENDA</vt:lpstr>
      <vt:lpstr>PowerPoint Presentation</vt:lpstr>
      <vt:lpstr>PowerPoint Presentation</vt:lpstr>
      <vt:lpstr>PowerPoint Presentation</vt:lpstr>
      <vt:lpstr>PowerPoint Presentation</vt:lpstr>
      <vt:lpstr>PowerPoint Presentation</vt:lpstr>
      <vt:lpstr>How do you feel in taking part of spreading the message of Islam i.e., doing Tabligh?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we stand?</vt:lpstr>
      <vt:lpstr>How to Improve?</vt:lpstr>
      <vt:lpstr>Health Topic: Manage Your Cholesterol</vt:lpstr>
      <vt:lpstr>What is Cholesterol</vt:lpstr>
      <vt:lpstr>How to reduce your cholesterol?</vt:lpstr>
      <vt:lpstr>Medicines to reduce Cholesterol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Rizwan Alladin</dc:creator>
  <cp:lastModifiedBy>Khan, Pervaiz (P.)</cp:lastModifiedBy>
  <cp:revision>218</cp:revision>
  <dcterms:created xsi:type="dcterms:W3CDTF">2015-11-01T03:33:14Z</dcterms:created>
  <dcterms:modified xsi:type="dcterms:W3CDTF">2017-02-06T00:22:14Z</dcterms:modified>
</cp:coreProperties>
</file>